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21"/>
  </p:notesMasterIdLst>
  <p:sldIdLst>
    <p:sldId id="256" r:id="rId5"/>
    <p:sldId id="257" r:id="rId6"/>
    <p:sldId id="266" r:id="rId7"/>
    <p:sldId id="267" r:id="rId8"/>
    <p:sldId id="281" r:id="rId9"/>
    <p:sldId id="268" r:id="rId10"/>
    <p:sldId id="269" r:id="rId11"/>
    <p:sldId id="270" r:id="rId12"/>
    <p:sldId id="271" r:id="rId13"/>
    <p:sldId id="272" r:id="rId14"/>
    <p:sldId id="273" r:id="rId15"/>
    <p:sldId id="275" r:id="rId16"/>
    <p:sldId id="276" r:id="rId17"/>
    <p:sldId id="277" r:id="rId18"/>
    <p:sldId id="259" r:id="rId19"/>
    <p:sldId id="279" r:id="rId2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5A689-754B-4BD6-A7AF-9F3D090A13DC}" type="datetimeFigureOut">
              <a:rPr lang="es-MX" smtClean="0"/>
              <a:t>27/07/2025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95B84-D7E0-4910-8471-237783A50DD3}" type="slidenum">
              <a:rPr lang="es-MX" smtClean="0"/>
              <a:t>‹Nº›</a:t>
            </a:fld>
            <a:endParaRPr lang="es-MX"/>
          </a:p>
        </p:txBody>
      </p:sp>
    </p:spTree>
    <p:extLst>
      <p:ext uri="{BB962C8B-B14F-4D97-AF65-F5344CB8AC3E}">
        <p14:creationId xmlns:p14="http://schemas.microsoft.com/office/powerpoint/2010/main" val="368916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9E395B84-D7E0-4910-8471-237783A50DD3}" type="slidenum">
              <a:rPr lang="es-MX" smtClean="0"/>
              <a:t>1</a:t>
            </a:fld>
            <a:endParaRPr lang="es-MX"/>
          </a:p>
        </p:txBody>
      </p:sp>
    </p:spTree>
    <p:extLst>
      <p:ext uri="{BB962C8B-B14F-4D97-AF65-F5344CB8AC3E}">
        <p14:creationId xmlns:p14="http://schemas.microsoft.com/office/powerpoint/2010/main" val="156108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D1B6E-285C-4028-9DB5-A9777BA2B4C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6C368A4-145B-46A0-85A0-2DBDC3B9D5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8B0877CA-4A64-4747-B6F0-9DE4BF150F7C}"/>
              </a:ext>
            </a:extLst>
          </p:cNvPr>
          <p:cNvSpPr>
            <a:spLocks noGrp="1"/>
          </p:cNvSpPr>
          <p:nvPr>
            <p:ph type="dt" sz="half" idx="10"/>
          </p:nvPr>
        </p:nvSpPr>
        <p:spPr/>
        <p:txBody>
          <a:bodyPr/>
          <a:lstStyle/>
          <a:p>
            <a:fld id="{1F04A272-378E-428F-A610-0F630509B65A}" type="datetime1">
              <a:rPr lang="es-MX" smtClean="0"/>
              <a:t>27/07/2025</a:t>
            </a:fld>
            <a:endParaRPr lang="es-MX"/>
          </a:p>
        </p:txBody>
      </p:sp>
      <p:sp>
        <p:nvSpPr>
          <p:cNvPr id="5" name="Marcador de pie de página 4">
            <a:extLst>
              <a:ext uri="{FF2B5EF4-FFF2-40B4-BE49-F238E27FC236}">
                <a16:creationId xmlns:a16="http://schemas.microsoft.com/office/drawing/2014/main" id="{B9D38E2F-92A0-4B03-AEE3-8D871E90438D}"/>
              </a:ext>
            </a:extLst>
          </p:cNvPr>
          <p:cNvSpPr>
            <a:spLocks noGrp="1"/>
          </p:cNvSpPr>
          <p:nvPr>
            <p:ph type="ftr" sz="quarter" idx="11"/>
          </p:nvPr>
        </p:nvSpPr>
        <p:spPr/>
        <p:txBody>
          <a:bodyPr/>
          <a:lstStyle/>
          <a:p>
            <a:r>
              <a:rPr lang="es-MX"/>
              <a:t>Doctorado en Ciencias de la Ingeniería</a:t>
            </a:r>
          </a:p>
        </p:txBody>
      </p:sp>
      <p:sp>
        <p:nvSpPr>
          <p:cNvPr id="6" name="Marcador de número de diapositiva 5">
            <a:extLst>
              <a:ext uri="{FF2B5EF4-FFF2-40B4-BE49-F238E27FC236}">
                <a16:creationId xmlns:a16="http://schemas.microsoft.com/office/drawing/2014/main" id="{8DF0670C-E438-4EED-885A-6391D8CE625B}"/>
              </a:ext>
            </a:extLst>
          </p:cNvPr>
          <p:cNvSpPr>
            <a:spLocks noGrp="1"/>
          </p:cNvSpPr>
          <p:nvPr>
            <p:ph type="sldNum" sz="quarter" idx="12"/>
          </p:nvPr>
        </p:nvSpPr>
        <p:spPr/>
        <p:txBody>
          <a:bodyPr/>
          <a:lstStyle/>
          <a:p>
            <a:fld id="{D74BF314-0C7D-49E4-90AD-09E292FB2CEB}" type="slidenum">
              <a:rPr lang="es-MX" smtClean="0"/>
              <a:t>‹Nº›</a:t>
            </a:fld>
            <a:endParaRPr lang="es-MX"/>
          </a:p>
        </p:txBody>
      </p:sp>
    </p:spTree>
    <p:extLst>
      <p:ext uri="{BB962C8B-B14F-4D97-AF65-F5344CB8AC3E}">
        <p14:creationId xmlns:p14="http://schemas.microsoft.com/office/powerpoint/2010/main" val="995451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6E4A49-9B22-4C00-A47F-5AA8778CEE1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2807D37-1F18-4906-A605-E71357CF8F4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83F4869-EF1E-4C75-9113-CE173BD532D3}"/>
              </a:ext>
            </a:extLst>
          </p:cNvPr>
          <p:cNvSpPr>
            <a:spLocks noGrp="1"/>
          </p:cNvSpPr>
          <p:nvPr>
            <p:ph type="dt" sz="half" idx="10"/>
          </p:nvPr>
        </p:nvSpPr>
        <p:spPr/>
        <p:txBody>
          <a:bodyPr/>
          <a:lstStyle/>
          <a:p>
            <a:fld id="{4D7B7865-B2AB-4FA9-AB15-D6803248C5B9}" type="datetime1">
              <a:rPr lang="es-MX" smtClean="0"/>
              <a:t>27/07/2025</a:t>
            </a:fld>
            <a:endParaRPr lang="es-MX"/>
          </a:p>
        </p:txBody>
      </p:sp>
      <p:sp>
        <p:nvSpPr>
          <p:cNvPr id="5" name="Marcador de pie de página 4">
            <a:extLst>
              <a:ext uri="{FF2B5EF4-FFF2-40B4-BE49-F238E27FC236}">
                <a16:creationId xmlns:a16="http://schemas.microsoft.com/office/drawing/2014/main" id="{CB9C6862-13C5-4683-AE1C-400E15132365}"/>
              </a:ext>
            </a:extLst>
          </p:cNvPr>
          <p:cNvSpPr>
            <a:spLocks noGrp="1"/>
          </p:cNvSpPr>
          <p:nvPr>
            <p:ph type="ftr" sz="quarter" idx="11"/>
          </p:nvPr>
        </p:nvSpPr>
        <p:spPr/>
        <p:txBody>
          <a:bodyPr/>
          <a:lstStyle/>
          <a:p>
            <a:r>
              <a:rPr lang="es-MX"/>
              <a:t>Doctorado en Ciencias de la Ingeniería</a:t>
            </a:r>
          </a:p>
        </p:txBody>
      </p:sp>
      <p:sp>
        <p:nvSpPr>
          <p:cNvPr id="6" name="Marcador de número de diapositiva 5">
            <a:extLst>
              <a:ext uri="{FF2B5EF4-FFF2-40B4-BE49-F238E27FC236}">
                <a16:creationId xmlns:a16="http://schemas.microsoft.com/office/drawing/2014/main" id="{68000809-859E-4FC5-BBE5-8074AF3AF483}"/>
              </a:ext>
            </a:extLst>
          </p:cNvPr>
          <p:cNvSpPr>
            <a:spLocks noGrp="1"/>
          </p:cNvSpPr>
          <p:nvPr>
            <p:ph type="sldNum" sz="quarter" idx="12"/>
          </p:nvPr>
        </p:nvSpPr>
        <p:spPr/>
        <p:txBody>
          <a:bodyPr/>
          <a:lstStyle/>
          <a:p>
            <a:fld id="{D74BF314-0C7D-49E4-90AD-09E292FB2CEB}" type="slidenum">
              <a:rPr lang="es-MX" smtClean="0"/>
              <a:t>‹Nº›</a:t>
            </a:fld>
            <a:endParaRPr lang="es-MX"/>
          </a:p>
        </p:txBody>
      </p:sp>
    </p:spTree>
    <p:extLst>
      <p:ext uri="{BB962C8B-B14F-4D97-AF65-F5344CB8AC3E}">
        <p14:creationId xmlns:p14="http://schemas.microsoft.com/office/powerpoint/2010/main" val="1674251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9135C41-70F2-4097-8944-80C20CE374E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899265E-DA80-49F4-BF5E-1B5102C1DEA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831E161-BCD6-48D0-89AD-5CED58777D8F}"/>
              </a:ext>
            </a:extLst>
          </p:cNvPr>
          <p:cNvSpPr>
            <a:spLocks noGrp="1"/>
          </p:cNvSpPr>
          <p:nvPr>
            <p:ph type="dt" sz="half" idx="10"/>
          </p:nvPr>
        </p:nvSpPr>
        <p:spPr/>
        <p:txBody>
          <a:bodyPr/>
          <a:lstStyle/>
          <a:p>
            <a:fld id="{E84E74CB-FC75-442B-959F-9A58E7AD0636}" type="datetime1">
              <a:rPr lang="es-MX" smtClean="0"/>
              <a:t>27/07/2025</a:t>
            </a:fld>
            <a:endParaRPr lang="es-MX"/>
          </a:p>
        </p:txBody>
      </p:sp>
      <p:sp>
        <p:nvSpPr>
          <p:cNvPr id="5" name="Marcador de pie de página 4">
            <a:extLst>
              <a:ext uri="{FF2B5EF4-FFF2-40B4-BE49-F238E27FC236}">
                <a16:creationId xmlns:a16="http://schemas.microsoft.com/office/drawing/2014/main" id="{EA35DB13-79CA-46C6-B231-FA814BA47C14}"/>
              </a:ext>
            </a:extLst>
          </p:cNvPr>
          <p:cNvSpPr>
            <a:spLocks noGrp="1"/>
          </p:cNvSpPr>
          <p:nvPr>
            <p:ph type="ftr" sz="quarter" idx="11"/>
          </p:nvPr>
        </p:nvSpPr>
        <p:spPr/>
        <p:txBody>
          <a:bodyPr/>
          <a:lstStyle/>
          <a:p>
            <a:r>
              <a:rPr lang="es-MX"/>
              <a:t>Doctorado en Ciencias de la Ingeniería</a:t>
            </a:r>
          </a:p>
        </p:txBody>
      </p:sp>
      <p:sp>
        <p:nvSpPr>
          <p:cNvPr id="6" name="Marcador de número de diapositiva 5">
            <a:extLst>
              <a:ext uri="{FF2B5EF4-FFF2-40B4-BE49-F238E27FC236}">
                <a16:creationId xmlns:a16="http://schemas.microsoft.com/office/drawing/2014/main" id="{A31A2E63-FE54-4BD4-A79A-43138ED00675}"/>
              </a:ext>
            </a:extLst>
          </p:cNvPr>
          <p:cNvSpPr>
            <a:spLocks noGrp="1"/>
          </p:cNvSpPr>
          <p:nvPr>
            <p:ph type="sldNum" sz="quarter" idx="12"/>
          </p:nvPr>
        </p:nvSpPr>
        <p:spPr/>
        <p:txBody>
          <a:bodyPr/>
          <a:lstStyle/>
          <a:p>
            <a:fld id="{D74BF314-0C7D-49E4-90AD-09E292FB2CEB}" type="slidenum">
              <a:rPr lang="es-MX" smtClean="0"/>
              <a:t>‹Nº›</a:t>
            </a:fld>
            <a:endParaRPr lang="es-MX"/>
          </a:p>
        </p:txBody>
      </p:sp>
    </p:spTree>
    <p:extLst>
      <p:ext uri="{BB962C8B-B14F-4D97-AF65-F5344CB8AC3E}">
        <p14:creationId xmlns:p14="http://schemas.microsoft.com/office/powerpoint/2010/main" val="2982522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B44D07-CC75-4874-AA6B-37B94410D4A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F86160A-43BC-4E03-A1C2-181D4B8AAA7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7DDEB6B-CE73-4EBD-993E-88D90BA02144}"/>
              </a:ext>
            </a:extLst>
          </p:cNvPr>
          <p:cNvSpPr>
            <a:spLocks noGrp="1"/>
          </p:cNvSpPr>
          <p:nvPr>
            <p:ph type="dt" sz="half" idx="10"/>
          </p:nvPr>
        </p:nvSpPr>
        <p:spPr/>
        <p:txBody>
          <a:bodyPr/>
          <a:lstStyle/>
          <a:p>
            <a:fld id="{2D100002-A037-4417-8245-4C4DE518A7ED}" type="datetime1">
              <a:rPr lang="es-MX" smtClean="0"/>
              <a:t>27/07/2025</a:t>
            </a:fld>
            <a:endParaRPr lang="es-MX"/>
          </a:p>
        </p:txBody>
      </p:sp>
      <p:sp>
        <p:nvSpPr>
          <p:cNvPr id="5" name="Marcador de pie de página 4">
            <a:extLst>
              <a:ext uri="{FF2B5EF4-FFF2-40B4-BE49-F238E27FC236}">
                <a16:creationId xmlns:a16="http://schemas.microsoft.com/office/drawing/2014/main" id="{AF9DCBEB-6084-4065-A7E2-A1BBD6C366CB}"/>
              </a:ext>
            </a:extLst>
          </p:cNvPr>
          <p:cNvSpPr>
            <a:spLocks noGrp="1"/>
          </p:cNvSpPr>
          <p:nvPr>
            <p:ph type="ftr" sz="quarter" idx="11"/>
          </p:nvPr>
        </p:nvSpPr>
        <p:spPr/>
        <p:txBody>
          <a:bodyPr/>
          <a:lstStyle/>
          <a:p>
            <a:r>
              <a:rPr lang="es-MX"/>
              <a:t>Doctorado en Ciencias de la Ingeniería</a:t>
            </a:r>
          </a:p>
        </p:txBody>
      </p:sp>
      <p:sp>
        <p:nvSpPr>
          <p:cNvPr id="6" name="Marcador de número de diapositiva 5">
            <a:extLst>
              <a:ext uri="{FF2B5EF4-FFF2-40B4-BE49-F238E27FC236}">
                <a16:creationId xmlns:a16="http://schemas.microsoft.com/office/drawing/2014/main" id="{7830BA4A-5CD9-4ED8-9248-6935415094E7}"/>
              </a:ext>
            </a:extLst>
          </p:cNvPr>
          <p:cNvSpPr>
            <a:spLocks noGrp="1"/>
          </p:cNvSpPr>
          <p:nvPr>
            <p:ph type="sldNum" sz="quarter" idx="12"/>
          </p:nvPr>
        </p:nvSpPr>
        <p:spPr/>
        <p:txBody>
          <a:bodyPr/>
          <a:lstStyle/>
          <a:p>
            <a:fld id="{D74BF314-0C7D-49E4-90AD-09E292FB2CEB}" type="slidenum">
              <a:rPr lang="es-MX" smtClean="0"/>
              <a:t>‹Nº›</a:t>
            </a:fld>
            <a:endParaRPr lang="es-MX"/>
          </a:p>
        </p:txBody>
      </p:sp>
    </p:spTree>
    <p:extLst>
      <p:ext uri="{BB962C8B-B14F-4D97-AF65-F5344CB8AC3E}">
        <p14:creationId xmlns:p14="http://schemas.microsoft.com/office/powerpoint/2010/main" val="126346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C12148-40B6-4C84-AE43-D3DC2D88634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14F99C3-5BBA-476C-8802-7B008D279C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051E774-1C4E-46F2-AD36-3A85FBD5E673}"/>
              </a:ext>
            </a:extLst>
          </p:cNvPr>
          <p:cNvSpPr>
            <a:spLocks noGrp="1"/>
          </p:cNvSpPr>
          <p:nvPr>
            <p:ph type="dt" sz="half" idx="10"/>
          </p:nvPr>
        </p:nvSpPr>
        <p:spPr/>
        <p:txBody>
          <a:bodyPr/>
          <a:lstStyle/>
          <a:p>
            <a:fld id="{5C9AC205-FC9E-48BB-87EE-508B4F8EDF1B}" type="datetime1">
              <a:rPr lang="es-MX" smtClean="0"/>
              <a:t>27/07/2025</a:t>
            </a:fld>
            <a:endParaRPr lang="es-MX"/>
          </a:p>
        </p:txBody>
      </p:sp>
      <p:sp>
        <p:nvSpPr>
          <p:cNvPr id="5" name="Marcador de pie de página 4">
            <a:extLst>
              <a:ext uri="{FF2B5EF4-FFF2-40B4-BE49-F238E27FC236}">
                <a16:creationId xmlns:a16="http://schemas.microsoft.com/office/drawing/2014/main" id="{804C9E23-A367-471C-82C4-4D0C4469C397}"/>
              </a:ext>
            </a:extLst>
          </p:cNvPr>
          <p:cNvSpPr>
            <a:spLocks noGrp="1"/>
          </p:cNvSpPr>
          <p:nvPr>
            <p:ph type="ftr" sz="quarter" idx="11"/>
          </p:nvPr>
        </p:nvSpPr>
        <p:spPr/>
        <p:txBody>
          <a:bodyPr/>
          <a:lstStyle/>
          <a:p>
            <a:r>
              <a:rPr lang="es-MX"/>
              <a:t>Doctorado en Ciencias de la Ingeniería</a:t>
            </a:r>
          </a:p>
        </p:txBody>
      </p:sp>
      <p:sp>
        <p:nvSpPr>
          <p:cNvPr id="6" name="Marcador de número de diapositiva 5">
            <a:extLst>
              <a:ext uri="{FF2B5EF4-FFF2-40B4-BE49-F238E27FC236}">
                <a16:creationId xmlns:a16="http://schemas.microsoft.com/office/drawing/2014/main" id="{E05CEA05-F2B9-4B73-A21D-E37FD60FA51E}"/>
              </a:ext>
            </a:extLst>
          </p:cNvPr>
          <p:cNvSpPr>
            <a:spLocks noGrp="1"/>
          </p:cNvSpPr>
          <p:nvPr>
            <p:ph type="sldNum" sz="quarter" idx="12"/>
          </p:nvPr>
        </p:nvSpPr>
        <p:spPr/>
        <p:txBody>
          <a:bodyPr/>
          <a:lstStyle/>
          <a:p>
            <a:fld id="{D74BF314-0C7D-49E4-90AD-09E292FB2CEB}" type="slidenum">
              <a:rPr lang="es-MX" smtClean="0"/>
              <a:t>‹Nº›</a:t>
            </a:fld>
            <a:endParaRPr lang="es-MX"/>
          </a:p>
        </p:txBody>
      </p:sp>
    </p:spTree>
    <p:extLst>
      <p:ext uri="{BB962C8B-B14F-4D97-AF65-F5344CB8AC3E}">
        <p14:creationId xmlns:p14="http://schemas.microsoft.com/office/powerpoint/2010/main" val="2346862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2CFB94-CADB-4F34-AB39-B01BC3E205B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3BC9B68-DD7E-4B41-8D1F-0DBBE249D89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1E4BE081-A89D-4397-A8BF-52D8FA812F1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500536F3-C403-4307-AEEA-93390FB4D924}"/>
              </a:ext>
            </a:extLst>
          </p:cNvPr>
          <p:cNvSpPr>
            <a:spLocks noGrp="1"/>
          </p:cNvSpPr>
          <p:nvPr>
            <p:ph type="dt" sz="half" idx="10"/>
          </p:nvPr>
        </p:nvSpPr>
        <p:spPr/>
        <p:txBody>
          <a:bodyPr/>
          <a:lstStyle/>
          <a:p>
            <a:fld id="{3F20CEB6-472A-41A3-A5AA-446820BBB229}" type="datetime1">
              <a:rPr lang="es-MX" smtClean="0"/>
              <a:t>27/07/2025</a:t>
            </a:fld>
            <a:endParaRPr lang="es-MX"/>
          </a:p>
        </p:txBody>
      </p:sp>
      <p:sp>
        <p:nvSpPr>
          <p:cNvPr id="6" name="Marcador de pie de página 5">
            <a:extLst>
              <a:ext uri="{FF2B5EF4-FFF2-40B4-BE49-F238E27FC236}">
                <a16:creationId xmlns:a16="http://schemas.microsoft.com/office/drawing/2014/main" id="{76A647F2-FEB0-43F3-A81B-AF04CCC8ACCB}"/>
              </a:ext>
            </a:extLst>
          </p:cNvPr>
          <p:cNvSpPr>
            <a:spLocks noGrp="1"/>
          </p:cNvSpPr>
          <p:nvPr>
            <p:ph type="ftr" sz="quarter" idx="11"/>
          </p:nvPr>
        </p:nvSpPr>
        <p:spPr/>
        <p:txBody>
          <a:bodyPr/>
          <a:lstStyle/>
          <a:p>
            <a:r>
              <a:rPr lang="es-MX"/>
              <a:t>Doctorado en Ciencias de la Ingeniería</a:t>
            </a:r>
          </a:p>
        </p:txBody>
      </p:sp>
      <p:sp>
        <p:nvSpPr>
          <p:cNvPr id="7" name="Marcador de número de diapositiva 6">
            <a:extLst>
              <a:ext uri="{FF2B5EF4-FFF2-40B4-BE49-F238E27FC236}">
                <a16:creationId xmlns:a16="http://schemas.microsoft.com/office/drawing/2014/main" id="{8D1F2A53-63D8-4514-AEE8-B2F13DA9E923}"/>
              </a:ext>
            </a:extLst>
          </p:cNvPr>
          <p:cNvSpPr>
            <a:spLocks noGrp="1"/>
          </p:cNvSpPr>
          <p:nvPr>
            <p:ph type="sldNum" sz="quarter" idx="12"/>
          </p:nvPr>
        </p:nvSpPr>
        <p:spPr/>
        <p:txBody>
          <a:bodyPr/>
          <a:lstStyle/>
          <a:p>
            <a:fld id="{D74BF314-0C7D-49E4-90AD-09E292FB2CEB}" type="slidenum">
              <a:rPr lang="es-MX" smtClean="0"/>
              <a:t>‹Nº›</a:t>
            </a:fld>
            <a:endParaRPr lang="es-MX"/>
          </a:p>
        </p:txBody>
      </p:sp>
    </p:spTree>
    <p:extLst>
      <p:ext uri="{BB962C8B-B14F-4D97-AF65-F5344CB8AC3E}">
        <p14:creationId xmlns:p14="http://schemas.microsoft.com/office/powerpoint/2010/main" val="1356158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03044-10D8-495E-B5EE-13CBD37FE94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72F5373-DEF6-413D-AB56-2F76BE0CF6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D4C02A0-C237-48D6-A46E-8FE98E7D71E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B720A0BF-FE9B-4319-A1D5-70DFA28EA0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04BF656-7487-4419-9CE8-F5526AFE97D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1D3F947-79B8-470F-90B2-E9C3F346826C}"/>
              </a:ext>
            </a:extLst>
          </p:cNvPr>
          <p:cNvSpPr>
            <a:spLocks noGrp="1"/>
          </p:cNvSpPr>
          <p:nvPr>
            <p:ph type="dt" sz="half" idx="10"/>
          </p:nvPr>
        </p:nvSpPr>
        <p:spPr/>
        <p:txBody>
          <a:bodyPr/>
          <a:lstStyle/>
          <a:p>
            <a:fld id="{897E4C16-697E-4BF2-88DD-CCF09CCB2390}" type="datetime1">
              <a:rPr lang="es-MX" smtClean="0"/>
              <a:t>27/07/2025</a:t>
            </a:fld>
            <a:endParaRPr lang="es-MX"/>
          </a:p>
        </p:txBody>
      </p:sp>
      <p:sp>
        <p:nvSpPr>
          <p:cNvPr id="8" name="Marcador de pie de página 7">
            <a:extLst>
              <a:ext uri="{FF2B5EF4-FFF2-40B4-BE49-F238E27FC236}">
                <a16:creationId xmlns:a16="http://schemas.microsoft.com/office/drawing/2014/main" id="{21EE21AF-A2F4-4442-A7B7-25E6FA39725B}"/>
              </a:ext>
            </a:extLst>
          </p:cNvPr>
          <p:cNvSpPr>
            <a:spLocks noGrp="1"/>
          </p:cNvSpPr>
          <p:nvPr>
            <p:ph type="ftr" sz="quarter" idx="11"/>
          </p:nvPr>
        </p:nvSpPr>
        <p:spPr/>
        <p:txBody>
          <a:bodyPr/>
          <a:lstStyle/>
          <a:p>
            <a:r>
              <a:rPr lang="es-MX"/>
              <a:t>Doctorado en Ciencias de la Ingeniería</a:t>
            </a:r>
          </a:p>
        </p:txBody>
      </p:sp>
      <p:sp>
        <p:nvSpPr>
          <p:cNvPr id="9" name="Marcador de número de diapositiva 8">
            <a:extLst>
              <a:ext uri="{FF2B5EF4-FFF2-40B4-BE49-F238E27FC236}">
                <a16:creationId xmlns:a16="http://schemas.microsoft.com/office/drawing/2014/main" id="{8E8D413D-0C27-4B98-A8F5-BCF2A7FA2781}"/>
              </a:ext>
            </a:extLst>
          </p:cNvPr>
          <p:cNvSpPr>
            <a:spLocks noGrp="1"/>
          </p:cNvSpPr>
          <p:nvPr>
            <p:ph type="sldNum" sz="quarter" idx="12"/>
          </p:nvPr>
        </p:nvSpPr>
        <p:spPr/>
        <p:txBody>
          <a:bodyPr/>
          <a:lstStyle/>
          <a:p>
            <a:fld id="{D74BF314-0C7D-49E4-90AD-09E292FB2CEB}" type="slidenum">
              <a:rPr lang="es-MX" smtClean="0"/>
              <a:t>‹Nº›</a:t>
            </a:fld>
            <a:endParaRPr lang="es-MX"/>
          </a:p>
        </p:txBody>
      </p:sp>
    </p:spTree>
    <p:extLst>
      <p:ext uri="{BB962C8B-B14F-4D97-AF65-F5344CB8AC3E}">
        <p14:creationId xmlns:p14="http://schemas.microsoft.com/office/powerpoint/2010/main" val="402702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25B3F4-FF86-476D-ADB0-D5A714A62D1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74A2A842-B201-4060-BD96-7038A14AECC8}"/>
              </a:ext>
            </a:extLst>
          </p:cNvPr>
          <p:cNvSpPr>
            <a:spLocks noGrp="1"/>
          </p:cNvSpPr>
          <p:nvPr>
            <p:ph type="dt" sz="half" idx="10"/>
          </p:nvPr>
        </p:nvSpPr>
        <p:spPr/>
        <p:txBody>
          <a:bodyPr/>
          <a:lstStyle/>
          <a:p>
            <a:fld id="{4EF8EC18-B098-4664-B06F-3C7EE58BD9A1}" type="datetime1">
              <a:rPr lang="es-MX" smtClean="0"/>
              <a:t>27/07/2025</a:t>
            </a:fld>
            <a:endParaRPr lang="es-MX"/>
          </a:p>
        </p:txBody>
      </p:sp>
      <p:sp>
        <p:nvSpPr>
          <p:cNvPr id="4" name="Marcador de pie de página 3">
            <a:extLst>
              <a:ext uri="{FF2B5EF4-FFF2-40B4-BE49-F238E27FC236}">
                <a16:creationId xmlns:a16="http://schemas.microsoft.com/office/drawing/2014/main" id="{015E22A5-F1AD-40B4-9BAF-2B1907622984}"/>
              </a:ext>
            </a:extLst>
          </p:cNvPr>
          <p:cNvSpPr>
            <a:spLocks noGrp="1"/>
          </p:cNvSpPr>
          <p:nvPr>
            <p:ph type="ftr" sz="quarter" idx="11"/>
          </p:nvPr>
        </p:nvSpPr>
        <p:spPr/>
        <p:txBody>
          <a:bodyPr/>
          <a:lstStyle/>
          <a:p>
            <a:r>
              <a:rPr lang="es-MX"/>
              <a:t>Doctorado en Ciencias de la Ingeniería</a:t>
            </a:r>
          </a:p>
        </p:txBody>
      </p:sp>
      <p:sp>
        <p:nvSpPr>
          <p:cNvPr id="5" name="Marcador de número de diapositiva 4">
            <a:extLst>
              <a:ext uri="{FF2B5EF4-FFF2-40B4-BE49-F238E27FC236}">
                <a16:creationId xmlns:a16="http://schemas.microsoft.com/office/drawing/2014/main" id="{9ADA0437-970F-4828-8EFE-9E5AF7489232}"/>
              </a:ext>
            </a:extLst>
          </p:cNvPr>
          <p:cNvSpPr>
            <a:spLocks noGrp="1"/>
          </p:cNvSpPr>
          <p:nvPr>
            <p:ph type="sldNum" sz="quarter" idx="12"/>
          </p:nvPr>
        </p:nvSpPr>
        <p:spPr/>
        <p:txBody>
          <a:bodyPr/>
          <a:lstStyle/>
          <a:p>
            <a:fld id="{D74BF314-0C7D-49E4-90AD-09E292FB2CEB}" type="slidenum">
              <a:rPr lang="es-MX" smtClean="0"/>
              <a:t>‹Nº›</a:t>
            </a:fld>
            <a:endParaRPr lang="es-MX"/>
          </a:p>
        </p:txBody>
      </p:sp>
    </p:spTree>
    <p:extLst>
      <p:ext uri="{BB962C8B-B14F-4D97-AF65-F5344CB8AC3E}">
        <p14:creationId xmlns:p14="http://schemas.microsoft.com/office/powerpoint/2010/main" val="2798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A0B22F5-8B8B-4BAD-B579-CCA464E881A0}"/>
              </a:ext>
            </a:extLst>
          </p:cNvPr>
          <p:cNvSpPr>
            <a:spLocks noGrp="1"/>
          </p:cNvSpPr>
          <p:nvPr>
            <p:ph type="dt" sz="half" idx="10"/>
          </p:nvPr>
        </p:nvSpPr>
        <p:spPr/>
        <p:txBody>
          <a:bodyPr/>
          <a:lstStyle/>
          <a:p>
            <a:fld id="{D57E2C78-835F-4A89-A383-16BC0A3928D6}" type="datetime1">
              <a:rPr lang="es-MX" smtClean="0"/>
              <a:t>27/07/2025</a:t>
            </a:fld>
            <a:endParaRPr lang="es-MX"/>
          </a:p>
        </p:txBody>
      </p:sp>
      <p:sp>
        <p:nvSpPr>
          <p:cNvPr id="3" name="Marcador de pie de página 2">
            <a:extLst>
              <a:ext uri="{FF2B5EF4-FFF2-40B4-BE49-F238E27FC236}">
                <a16:creationId xmlns:a16="http://schemas.microsoft.com/office/drawing/2014/main" id="{2AD34537-8E6E-43A7-B5C6-24D1C62B78A9}"/>
              </a:ext>
            </a:extLst>
          </p:cNvPr>
          <p:cNvSpPr>
            <a:spLocks noGrp="1"/>
          </p:cNvSpPr>
          <p:nvPr>
            <p:ph type="ftr" sz="quarter" idx="11"/>
          </p:nvPr>
        </p:nvSpPr>
        <p:spPr/>
        <p:txBody>
          <a:bodyPr/>
          <a:lstStyle/>
          <a:p>
            <a:r>
              <a:rPr lang="es-MX"/>
              <a:t>Doctorado en Ciencias de la Ingeniería</a:t>
            </a:r>
          </a:p>
        </p:txBody>
      </p:sp>
      <p:sp>
        <p:nvSpPr>
          <p:cNvPr id="4" name="Marcador de número de diapositiva 3">
            <a:extLst>
              <a:ext uri="{FF2B5EF4-FFF2-40B4-BE49-F238E27FC236}">
                <a16:creationId xmlns:a16="http://schemas.microsoft.com/office/drawing/2014/main" id="{C58F15BF-0981-486B-A498-2F97D952CDC7}"/>
              </a:ext>
            </a:extLst>
          </p:cNvPr>
          <p:cNvSpPr>
            <a:spLocks noGrp="1"/>
          </p:cNvSpPr>
          <p:nvPr>
            <p:ph type="sldNum" sz="quarter" idx="12"/>
          </p:nvPr>
        </p:nvSpPr>
        <p:spPr/>
        <p:txBody>
          <a:bodyPr/>
          <a:lstStyle/>
          <a:p>
            <a:fld id="{D74BF314-0C7D-49E4-90AD-09E292FB2CEB}" type="slidenum">
              <a:rPr lang="es-MX" smtClean="0"/>
              <a:t>‹Nº›</a:t>
            </a:fld>
            <a:endParaRPr lang="es-MX"/>
          </a:p>
        </p:txBody>
      </p:sp>
    </p:spTree>
    <p:extLst>
      <p:ext uri="{BB962C8B-B14F-4D97-AF65-F5344CB8AC3E}">
        <p14:creationId xmlns:p14="http://schemas.microsoft.com/office/powerpoint/2010/main" val="3037190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60D3EB-F22D-4583-A1D7-FBC2D26538D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4156AEE-44E2-4E90-81F7-79E2C5EDEB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54176EA1-8BCD-4062-A4A1-5936F5120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04A6CA4-5D06-4EC4-A35D-551EC66B7480}"/>
              </a:ext>
            </a:extLst>
          </p:cNvPr>
          <p:cNvSpPr>
            <a:spLocks noGrp="1"/>
          </p:cNvSpPr>
          <p:nvPr>
            <p:ph type="dt" sz="half" idx="10"/>
          </p:nvPr>
        </p:nvSpPr>
        <p:spPr/>
        <p:txBody>
          <a:bodyPr/>
          <a:lstStyle/>
          <a:p>
            <a:fld id="{6C3F971D-977C-4CF2-A071-854FB9D48B83}" type="datetime1">
              <a:rPr lang="es-MX" smtClean="0"/>
              <a:t>27/07/2025</a:t>
            </a:fld>
            <a:endParaRPr lang="es-MX"/>
          </a:p>
        </p:txBody>
      </p:sp>
      <p:sp>
        <p:nvSpPr>
          <p:cNvPr id="6" name="Marcador de pie de página 5">
            <a:extLst>
              <a:ext uri="{FF2B5EF4-FFF2-40B4-BE49-F238E27FC236}">
                <a16:creationId xmlns:a16="http://schemas.microsoft.com/office/drawing/2014/main" id="{C4D148FA-AF10-4953-9FD3-11C45B959916}"/>
              </a:ext>
            </a:extLst>
          </p:cNvPr>
          <p:cNvSpPr>
            <a:spLocks noGrp="1"/>
          </p:cNvSpPr>
          <p:nvPr>
            <p:ph type="ftr" sz="quarter" idx="11"/>
          </p:nvPr>
        </p:nvSpPr>
        <p:spPr/>
        <p:txBody>
          <a:bodyPr/>
          <a:lstStyle/>
          <a:p>
            <a:r>
              <a:rPr lang="es-MX"/>
              <a:t>Doctorado en Ciencias de la Ingeniería</a:t>
            </a:r>
          </a:p>
        </p:txBody>
      </p:sp>
      <p:sp>
        <p:nvSpPr>
          <p:cNvPr id="7" name="Marcador de número de diapositiva 6">
            <a:extLst>
              <a:ext uri="{FF2B5EF4-FFF2-40B4-BE49-F238E27FC236}">
                <a16:creationId xmlns:a16="http://schemas.microsoft.com/office/drawing/2014/main" id="{FACA94A3-D510-4884-BA30-E113864B987C}"/>
              </a:ext>
            </a:extLst>
          </p:cNvPr>
          <p:cNvSpPr>
            <a:spLocks noGrp="1"/>
          </p:cNvSpPr>
          <p:nvPr>
            <p:ph type="sldNum" sz="quarter" idx="12"/>
          </p:nvPr>
        </p:nvSpPr>
        <p:spPr/>
        <p:txBody>
          <a:bodyPr/>
          <a:lstStyle/>
          <a:p>
            <a:fld id="{D74BF314-0C7D-49E4-90AD-09E292FB2CEB}" type="slidenum">
              <a:rPr lang="es-MX" smtClean="0"/>
              <a:t>‹Nº›</a:t>
            </a:fld>
            <a:endParaRPr lang="es-MX"/>
          </a:p>
        </p:txBody>
      </p:sp>
    </p:spTree>
    <p:extLst>
      <p:ext uri="{BB962C8B-B14F-4D97-AF65-F5344CB8AC3E}">
        <p14:creationId xmlns:p14="http://schemas.microsoft.com/office/powerpoint/2010/main" val="370390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583880-1ADF-40EB-91B3-7BF7DFF9CD2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0AADFD15-8470-4EBB-B15F-EE058434D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49C9251A-A3FB-46CB-BE82-CC8C6FB52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C76F7CB-BC0F-4BF9-B471-A9C7006FB709}"/>
              </a:ext>
            </a:extLst>
          </p:cNvPr>
          <p:cNvSpPr>
            <a:spLocks noGrp="1"/>
          </p:cNvSpPr>
          <p:nvPr>
            <p:ph type="dt" sz="half" idx="10"/>
          </p:nvPr>
        </p:nvSpPr>
        <p:spPr/>
        <p:txBody>
          <a:bodyPr/>
          <a:lstStyle/>
          <a:p>
            <a:fld id="{E49CD377-FC2F-4D49-BFA4-00C0708C6595}" type="datetime1">
              <a:rPr lang="es-MX" smtClean="0"/>
              <a:t>27/07/2025</a:t>
            </a:fld>
            <a:endParaRPr lang="es-MX"/>
          </a:p>
        </p:txBody>
      </p:sp>
      <p:sp>
        <p:nvSpPr>
          <p:cNvPr id="6" name="Marcador de pie de página 5">
            <a:extLst>
              <a:ext uri="{FF2B5EF4-FFF2-40B4-BE49-F238E27FC236}">
                <a16:creationId xmlns:a16="http://schemas.microsoft.com/office/drawing/2014/main" id="{9EE2469E-6BA7-4DD9-8073-6F3F2AEACB98}"/>
              </a:ext>
            </a:extLst>
          </p:cNvPr>
          <p:cNvSpPr>
            <a:spLocks noGrp="1"/>
          </p:cNvSpPr>
          <p:nvPr>
            <p:ph type="ftr" sz="quarter" idx="11"/>
          </p:nvPr>
        </p:nvSpPr>
        <p:spPr/>
        <p:txBody>
          <a:bodyPr/>
          <a:lstStyle/>
          <a:p>
            <a:r>
              <a:rPr lang="es-MX"/>
              <a:t>Doctorado en Ciencias de la Ingeniería</a:t>
            </a:r>
          </a:p>
        </p:txBody>
      </p:sp>
      <p:sp>
        <p:nvSpPr>
          <p:cNvPr id="7" name="Marcador de número de diapositiva 6">
            <a:extLst>
              <a:ext uri="{FF2B5EF4-FFF2-40B4-BE49-F238E27FC236}">
                <a16:creationId xmlns:a16="http://schemas.microsoft.com/office/drawing/2014/main" id="{F5EA1DAA-71B7-4188-B8EE-299A1E88F3B4}"/>
              </a:ext>
            </a:extLst>
          </p:cNvPr>
          <p:cNvSpPr>
            <a:spLocks noGrp="1"/>
          </p:cNvSpPr>
          <p:nvPr>
            <p:ph type="sldNum" sz="quarter" idx="12"/>
          </p:nvPr>
        </p:nvSpPr>
        <p:spPr/>
        <p:txBody>
          <a:bodyPr/>
          <a:lstStyle/>
          <a:p>
            <a:fld id="{D74BF314-0C7D-49E4-90AD-09E292FB2CEB}" type="slidenum">
              <a:rPr lang="es-MX" smtClean="0"/>
              <a:t>‹Nº›</a:t>
            </a:fld>
            <a:endParaRPr lang="es-MX"/>
          </a:p>
        </p:txBody>
      </p:sp>
    </p:spTree>
    <p:extLst>
      <p:ext uri="{BB962C8B-B14F-4D97-AF65-F5344CB8AC3E}">
        <p14:creationId xmlns:p14="http://schemas.microsoft.com/office/powerpoint/2010/main" val="3192664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AFDE952-EF13-4356-AC9F-B123639BF1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AC962C8-37D2-4666-BD9F-A80595A936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AFCBEA7-45B2-4BAC-B8B9-E77CE1034E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9AFD6C-6B4D-45B2-96AA-B34B10C6358B}" type="datetime1">
              <a:rPr lang="es-MX" smtClean="0"/>
              <a:t>27/07/2025</a:t>
            </a:fld>
            <a:endParaRPr lang="es-MX"/>
          </a:p>
        </p:txBody>
      </p:sp>
      <p:sp>
        <p:nvSpPr>
          <p:cNvPr id="5" name="Marcador de pie de página 4">
            <a:extLst>
              <a:ext uri="{FF2B5EF4-FFF2-40B4-BE49-F238E27FC236}">
                <a16:creationId xmlns:a16="http://schemas.microsoft.com/office/drawing/2014/main" id="{8105162B-CD17-4698-AAED-5E9F777A68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a:t>Doctorado en Ciencias de la Ingeniería</a:t>
            </a:r>
          </a:p>
        </p:txBody>
      </p:sp>
      <p:sp>
        <p:nvSpPr>
          <p:cNvPr id="6" name="Marcador de número de diapositiva 5">
            <a:extLst>
              <a:ext uri="{FF2B5EF4-FFF2-40B4-BE49-F238E27FC236}">
                <a16:creationId xmlns:a16="http://schemas.microsoft.com/office/drawing/2014/main" id="{08D296C2-71D3-4309-822C-47B05C2D9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BF314-0C7D-49E4-90AD-09E292FB2CEB}" type="slidenum">
              <a:rPr lang="es-MX" smtClean="0"/>
              <a:t>‹Nº›</a:t>
            </a:fld>
            <a:endParaRPr lang="es-MX"/>
          </a:p>
        </p:txBody>
      </p:sp>
    </p:spTree>
    <p:extLst>
      <p:ext uri="{BB962C8B-B14F-4D97-AF65-F5344CB8AC3E}">
        <p14:creationId xmlns:p14="http://schemas.microsoft.com/office/powerpoint/2010/main" val="10344614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70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820D45F-4030-4C00-9A40-DF660B562DF2}"/>
              </a:ext>
            </a:extLst>
          </p:cNvPr>
          <p:cNvPicPr>
            <a:picLocks noChangeAspect="1"/>
          </p:cNvPicPr>
          <p:nvPr/>
        </p:nvPicPr>
        <p:blipFill>
          <a:blip r:embed="rId3"/>
          <a:stretch>
            <a:fillRect/>
          </a:stretch>
        </p:blipFill>
        <p:spPr>
          <a:xfrm>
            <a:off x="9464018" y="33811"/>
            <a:ext cx="1552326" cy="1554957"/>
          </a:xfrm>
          <a:prstGeom prst="rect">
            <a:avLst/>
          </a:prstGeom>
        </p:spPr>
      </p:pic>
      <p:sp>
        <p:nvSpPr>
          <p:cNvPr id="2" name="Título 1"/>
          <p:cNvSpPr>
            <a:spLocks noGrp="1"/>
          </p:cNvSpPr>
          <p:nvPr>
            <p:ph type="ctrTitle"/>
          </p:nvPr>
        </p:nvSpPr>
        <p:spPr>
          <a:xfrm>
            <a:off x="2669721" y="415355"/>
            <a:ext cx="6670222" cy="1006475"/>
          </a:xfrm>
        </p:spPr>
        <p:txBody>
          <a:bodyPr>
            <a:noAutofit/>
          </a:bodyPr>
          <a:lstStyle/>
          <a:p>
            <a:r>
              <a:rPr lang="es-ES" sz="3200" dirty="0"/>
              <a:t>Tecnológico de Estudios Superiores de Jocotitlán </a:t>
            </a:r>
            <a:endParaRPr lang="es-MX" sz="3200" dirty="0"/>
          </a:p>
        </p:txBody>
      </p:sp>
      <p:sp>
        <p:nvSpPr>
          <p:cNvPr id="3" name="Subtítulo 2"/>
          <p:cNvSpPr>
            <a:spLocks noGrp="1"/>
          </p:cNvSpPr>
          <p:nvPr>
            <p:ph type="subTitle" idx="1"/>
          </p:nvPr>
        </p:nvSpPr>
        <p:spPr>
          <a:xfrm>
            <a:off x="1352781" y="2592834"/>
            <a:ext cx="9144000" cy="836166"/>
          </a:xfrm>
        </p:spPr>
        <p:txBody>
          <a:bodyPr>
            <a:noAutofit/>
          </a:bodyPr>
          <a:lstStyle/>
          <a:p>
            <a:r>
              <a:rPr lang="es-MX" sz="3200" b="1" dirty="0"/>
              <a:t>"Detección Automática de la Plaga (Gusano Cogollero) en el Cultivo de </a:t>
            </a:r>
            <a:r>
              <a:rPr lang="es-MX" sz="3200" b="1" dirty="0" err="1"/>
              <a:t>Maiz</a:t>
            </a:r>
            <a:r>
              <a:rPr lang="es-MX" sz="3200" b="1" dirty="0"/>
              <a:t>"</a:t>
            </a:r>
          </a:p>
        </p:txBody>
      </p:sp>
      <p:sp>
        <p:nvSpPr>
          <p:cNvPr id="6" name="Marcador de fecha 3"/>
          <p:cNvSpPr>
            <a:spLocks noGrp="1"/>
          </p:cNvSpPr>
          <p:nvPr>
            <p:ph type="dt" sz="half" idx="10"/>
          </p:nvPr>
        </p:nvSpPr>
        <p:spPr>
          <a:xfrm>
            <a:off x="10423302" y="6281535"/>
            <a:ext cx="1228767" cy="365125"/>
          </a:xfrm>
        </p:spPr>
        <p:txBody>
          <a:bodyPr/>
          <a:lstStyle/>
          <a:p>
            <a:fld id="{2D100002-A037-4417-8245-4C4DE518A7ED}" type="datetime1">
              <a:rPr lang="es-MX" smtClean="0"/>
              <a:t>27/07/2025</a:t>
            </a:fld>
            <a:endParaRPr lang="es-MX" dirty="0"/>
          </a:p>
        </p:txBody>
      </p:sp>
      <p:sp>
        <p:nvSpPr>
          <p:cNvPr id="4" name="Rectángulo 3"/>
          <p:cNvSpPr/>
          <p:nvPr/>
        </p:nvSpPr>
        <p:spPr>
          <a:xfrm>
            <a:off x="2803300" y="3660253"/>
            <a:ext cx="6096000" cy="3170099"/>
          </a:xfrm>
          <a:prstGeom prst="rect">
            <a:avLst/>
          </a:prstGeom>
        </p:spPr>
        <p:txBody>
          <a:bodyPr>
            <a:spAutoFit/>
          </a:bodyPr>
          <a:lstStyle/>
          <a:p>
            <a:pPr algn="ctr"/>
            <a:r>
              <a:rPr lang="es-MX" sz="2000" dirty="0"/>
              <a:t>Presenta: </a:t>
            </a:r>
          </a:p>
          <a:p>
            <a:pPr algn="ctr"/>
            <a:r>
              <a:rPr lang="es-MX" sz="2000" dirty="0"/>
              <a:t>Andrés López Piña </a:t>
            </a:r>
          </a:p>
          <a:p>
            <a:pPr algn="ctr"/>
            <a:r>
              <a:rPr lang="es-MX" sz="2000" dirty="0"/>
              <a:t>Julio Hernández Rafael</a:t>
            </a:r>
          </a:p>
          <a:p>
            <a:pPr algn="ctr"/>
            <a:r>
              <a:rPr lang="es-MX" sz="2000" dirty="0"/>
              <a:t>Esteban Muñiz Hernández</a:t>
            </a:r>
          </a:p>
          <a:p>
            <a:pPr algn="ctr"/>
            <a:r>
              <a:rPr lang="es-MX" sz="2000" dirty="0"/>
              <a:t>David Sanabria López </a:t>
            </a:r>
          </a:p>
          <a:p>
            <a:pPr algn="ctr"/>
            <a:r>
              <a:rPr lang="es-MX" sz="2000" dirty="0"/>
              <a:t>Leydi Laura Urbina Bernal</a:t>
            </a:r>
          </a:p>
          <a:p>
            <a:pPr algn="ctr"/>
            <a:endParaRPr lang="es-MX" sz="2000" dirty="0"/>
          </a:p>
          <a:p>
            <a:pPr algn="ctr"/>
            <a:r>
              <a:rPr lang="es-MX" sz="2000" dirty="0"/>
              <a:t>Asesor:</a:t>
            </a:r>
          </a:p>
          <a:p>
            <a:pPr algn="ctr"/>
            <a:r>
              <a:rPr lang="es-MX" sz="2000" dirty="0">
                <a:solidFill>
                  <a:prstClr val="black"/>
                </a:solidFill>
              </a:rPr>
              <a:t>Dr. Juan Alberto Antonio Velázquez</a:t>
            </a:r>
          </a:p>
          <a:p>
            <a:pPr algn="ctr"/>
            <a:endParaRPr lang="es-MX" sz="2000" dirty="0"/>
          </a:p>
        </p:txBody>
      </p:sp>
      <p:sp>
        <p:nvSpPr>
          <p:cNvPr id="5" name="CuadroTexto 4"/>
          <p:cNvSpPr txBox="1"/>
          <p:nvPr/>
        </p:nvSpPr>
        <p:spPr>
          <a:xfrm>
            <a:off x="4576292" y="1899916"/>
            <a:ext cx="2550017" cy="461665"/>
          </a:xfrm>
          <a:prstGeom prst="rect">
            <a:avLst/>
          </a:prstGeom>
          <a:noFill/>
        </p:spPr>
        <p:txBody>
          <a:bodyPr wrap="square" rtlCol="0">
            <a:spAutoFit/>
          </a:bodyPr>
          <a:lstStyle/>
          <a:p>
            <a:pPr algn="ctr"/>
            <a:r>
              <a:rPr lang="en-US" sz="2400" b="1" dirty="0"/>
              <a:t>Estado del Arte</a:t>
            </a:r>
            <a:endParaRPr lang="es-MX" sz="2400" b="1" dirty="0"/>
          </a:p>
        </p:txBody>
      </p:sp>
      <p:pic>
        <p:nvPicPr>
          <p:cNvPr id="8" name="Imagen 7">
            <a:extLst>
              <a:ext uri="{FF2B5EF4-FFF2-40B4-BE49-F238E27FC236}">
                <a16:creationId xmlns:a16="http://schemas.microsoft.com/office/drawing/2014/main" id="{FC203963-3A1C-43A6-9E4E-3714F3191A7B}"/>
              </a:ext>
            </a:extLst>
          </p:cNvPr>
          <p:cNvPicPr>
            <a:picLocks noChangeAspect="1"/>
          </p:cNvPicPr>
          <p:nvPr/>
        </p:nvPicPr>
        <p:blipFill>
          <a:blip r:embed="rId4"/>
          <a:stretch>
            <a:fillRect/>
          </a:stretch>
        </p:blipFill>
        <p:spPr>
          <a:xfrm>
            <a:off x="1175656" y="94704"/>
            <a:ext cx="1494065" cy="1309554"/>
          </a:xfrm>
          <a:prstGeom prst="rect">
            <a:avLst/>
          </a:prstGeom>
        </p:spPr>
      </p:pic>
    </p:spTree>
    <p:extLst>
      <p:ext uri="{BB962C8B-B14F-4D97-AF65-F5344CB8AC3E}">
        <p14:creationId xmlns:p14="http://schemas.microsoft.com/office/powerpoint/2010/main" val="2531796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483961"/>
          </a:xfrm>
        </p:spPr>
        <p:txBody>
          <a:bodyPr>
            <a:noAutofit/>
          </a:bodyPr>
          <a:lstStyle/>
          <a:p>
            <a:r>
              <a:rPr lang="en-US" sz="2400" b="1" dirty="0"/>
              <a:t>A robust adaptive algorithm of moving object detection for video surveillance, </a:t>
            </a:r>
            <a:r>
              <a:rPr lang="es-MX" sz="2400" b="1" dirty="0" err="1"/>
              <a:t>Elham</a:t>
            </a:r>
            <a:r>
              <a:rPr lang="es-MX" sz="2400" b="1" dirty="0"/>
              <a:t> </a:t>
            </a:r>
            <a:r>
              <a:rPr lang="es-MX" sz="2400" b="1" dirty="0" err="1"/>
              <a:t>Kermani</a:t>
            </a:r>
            <a:r>
              <a:rPr lang="es-MX" sz="2400" b="1" dirty="0"/>
              <a:t> and </a:t>
            </a:r>
            <a:r>
              <a:rPr lang="es-MX" sz="2400" b="1" dirty="0" err="1"/>
              <a:t>Davud</a:t>
            </a:r>
            <a:r>
              <a:rPr lang="es-MX" sz="2400" b="1" dirty="0"/>
              <a:t> </a:t>
            </a:r>
            <a:r>
              <a:rPr lang="es-MX" sz="2400" b="1" dirty="0" err="1"/>
              <a:t>Asemani</a:t>
            </a:r>
            <a:r>
              <a:rPr lang="es-MX" sz="2400" b="1" dirty="0"/>
              <a:t> 2014.</a:t>
            </a:r>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a:p>
        </p:txBody>
      </p:sp>
      <p:sp>
        <p:nvSpPr>
          <p:cNvPr id="6" name="Marcador de número de diapositiva 5"/>
          <p:cNvSpPr>
            <a:spLocks noGrp="1"/>
          </p:cNvSpPr>
          <p:nvPr>
            <p:ph type="sldNum" sz="quarter" idx="12"/>
          </p:nvPr>
        </p:nvSpPr>
        <p:spPr/>
        <p:txBody>
          <a:bodyPr/>
          <a:lstStyle/>
          <a:p>
            <a:fld id="{D74BF314-0C7D-49E4-90AD-09E292FB2CEB}" type="slidenum">
              <a:rPr lang="es-MX" smtClean="0"/>
              <a:t>10</a:t>
            </a:fld>
            <a:endParaRPr lang="es-MX"/>
          </a:p>
        </p:txBody>
      </p:sp>
      <p:sp>
        <p:nvSpPr>
          <p:cNvPr id="7" name="Rectángulo 6"/>
          <p:cNvSpPr/>
          <p:nvPr/>
        </p:nvSpPr>
        <p:spPr>
          <a:xfrm>
            <a:off x="838200" y="1657337"/>
            <a:ext cx="10382794" cy="3139321"/>
          </a:xfrm>
          <a:prstGeom prst="rect">
            <a:avLst/>
          </a:prstGeom>
        </p:spPr>
        <p:txBody>
          <a:bodyPr wrap="square">
            <a:spAutoFit/>
          </a:bodyPr>
          <a:lstStyle/>
          <a:p>
            <a:pPr algn="just"/>
            <a:r>
              <a:rPr lang="es-MX" dirty="0"/>
              <a:t>Mencionan en su trabajo que hoy en día es necesario en la </a:t>
            </a:r>
            <a:r>
              <a:rPr lang="es-MX" dirty="0" err="1"/>
              <a:t>videovigilancia</a:t>
            </a:r>
            <a:r>
              <a:rPr lang="es-MX" dirty="0"/>
              <a:t> tratar de reconocer sucesos en un entorno tanto a humanos como a vehículos. Para esto es necesario procesar un flujo de vídeo para caracterizar los eventos de interés a través de la detección de objetos en movimiento en cada fotograma. La mayoría de los errores en tareas de nivel superior, como el seguimiento de objetos, se deben frecuentemente a una detección falsa del objeto. Ellos utilizan un nuevo método para la detección de objetos en movimiento en aplicaciones de </a:t>
            </a:r>
            <a:r>
              <a:rPr lang="es-MX" dirty="0" err="1"/>
              <a:t>videovigilancia</a:t>
            </a:r>
            <a:r>
              <a:rPr lang="es-MX" dirty="0"/>
              <a:t> en el cual combinan la técnica de filtrado adaptativo con el algoritmo </a:t>
            </a:r>
            <a:r>
              <a:rPr lang="es-MX" dirty="0" err="1"/>
              <a:t>bayesieno</a:t>
            </a:r>
            <a:r>
              <a:rPr lang="es-MX" dirty="0"/>
              <a:t> de detección de cambios. En este trabajo se propone una nueva estructura de detección donde se utiliza el algoritmo de cancelación de ruido adaptativo (</a:t>
            </a:r>
            <a:r>
              <a:rPr lang="es-MX" dirty="0" err="1"/>
              <a:t>adaptive</a:t>
            </a:r>
            <a:r>
              <a:rPr lang="es-MX" dirty="0"/>
              <a:t> </a:t>
            </a:r>
            <a:r>
              <a:rPr lang="es-MX" dirty="0" err="1"/>
              <a:t>noise</a:t>
            </a:r>
            <a:r>
              <a:rPr lang="es-MX" dirty="0"/>
              <a:t> </a:t>
            </a:r>
            <a:r>
              <a:rPr lang="es-MX" dirty="0" err="1"/>
              <a:t>cancellation</a:t>
            </a:r>
            <a:r>
              <a:rPr lang="es-MX" dirty="0"/>
              <a:t>, ANC) junto con el método MAP (máximum a posteriori) ambos son utilizados para buscar ruido. Las bases de datos utilizadas se encuentran en Visor </a:t>
            </a:r>
            <a:r>
              <a:rPr lang="es-MX" dirty="0" err="1"/>
              <a:t>Dataset</a:t>
            </a:r>
            <a:r>
              <a:rPr lang="es-MX" dirty="0"/>
              <a:t>, CAVIAR test case </a:t>
            </a:r>
            <a:r>
              <a:rPr lang="es-MX" dirty="0" err="1"/>
              <a:t>scenarios</a:t>
            </a:r>
            <a:r>
              <a:rPr lang="es-MX" dirty="0"/>
              <a:t> y CAVIAR data. El algoritmo propuesto no necesita alto poder </a:t>
            </a:r>
            <a:r>
              <a:rPr lang="es-MX" dirty="0" err="1"/>
              <a:t>computacionale</a:t>
            </a:r>
            <a:r>
              <a:rPr lang="es-MX" dirty="0"/>
              <a:t> para procesar  imágenes.</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234" y="849086"/>
            <a:ext cx="7822715" cy="4701652"/>
          </a:xfrm>
          <a:prstGeom prst="rect">
            <a:avLst/>
          </a:prstGeom>
        </p:spPr>
      </p:pic>
      <p:sp>
        <p:nvSpPr>
          <p:cNvPr id="9" name="CuadroTexto 8"/>
          <p:cNvSpPr txBox="1"/>
          <p:nvPr/>
        </p:nvSpPr>
        <p:spPr>
          <a:xfrm>
            <a:off x="1554480" y="5603966"/>
            <a:ext cx="8203474" cy="584775"/>
          </a:xfrm>
          <a:prstGeom prst="rect">
            <a:avLst/>
          </a:prstGeom>
          <a:noFill/>
        </p:spPr>
        <p:txBody>
          <a:bodyPr wrap="square" rtlCol="0">
            <a:spAutoFit/>
          </a:bodyPr>
          <a:lstStyle/>
          <a:p>
            <a:pPr algn="just"/>
            <a:r>
              <a:rPr lang="es-MX" sz="1600" dirty="0"/>
              <a:t>Ilustración del algoritmo de detección de movimiento propuesto basado en el concepto ANC </a:t>
            </a:r>
            <a:r>
              <a:rPr lang="en-US" sz="1600" b="1" dirty="0"/>
              <a:t>, </a:t>
            </a:r>
            <a:r>
              <a:rPr lang="es-MX" sz="1600" dirty="0" err="1"/>
              <a:t>Elham</a:t>
            </a:r>
            <a:r>
              <a:rPr lang="es-MX" sz="1600" dirty="0"/>
              <a:t> </a:t>
            </a:r>
            <a:r>
              <a:rPr lang="es-MX" sz="1600" dirty="0" err="1"/>
              <a:t>Kermani</a:t>
            </a:r>
            <a:r>
              <a:rPr lang="es-MX" sz="1600" dirty="0"/>
              <a:t> and </a:t>
            </a:r>
            <a:r>
              <a:rPr lang="es-MX" sz="1600" dirty="0" err="1"/>
              <a:t>Davud</a:t>
            </a:r>
            <a:r>
              <a:rPr lang="es-MX" sz="1600" dirty="0"/>
              <a:t> </a:t>
            </a:r>
            <a:r>
              <a:rPr lang="es-MX" sz="1600" dirty="0" err="1"/>
              <a:t>Asemani</a:t>
            </a:r>
            <a:r>
              <a:rPr lang="es-MX" sz="1600" dirty="0"/>
              <a:t> 2014.</a:t>
            </a:r>
          </a:p>
        </p:txBody>
      </p:sp>
      <p:pic>
        <p:nvPicPr>
          <p:cNvPr id="10" name="Imagen 9"/>
          <p:cNvPicPr>
            <a:picLocks noChangeAspect="1"/>
          </p:cNvPicPr>
          <p:nvPr/>
        </p:nvPicPr>
        <p:blipFill>
          <a:blip r:embed="rId3"/>
          <a:stretch>
            <a:fillRect/>
          </a:stretch>
        </p:blipFill>
        <p:spPr>
          <a:xfrm>
            <a:off x="1031767" y="1333047"/>
            <a:ext cx="9905243" cy="3369582"/>
          </a:xfrm>
          <a:prstGeom prst="rect">
            <a:avLst/>
          </a:prstGeom>
        </p:spPr>
      </p:pic>
      <p:sp>
        <p:nvSpPr>
          <p:cNvPr id="11" name="CuadroTexto 10"/>
          <p:cNvSpPr txBox="1"/>
          <p:nvPr/>
        </p:nvSpPr>
        <p:spPr>
          <a:xfrm>
            <a:off x="1535854" y="4708114"/>
            <a:ext cx="8203474" cy="830997"/>
          </a:xfrm>
          <a:prstGeom prst="rect">
            <a:avLst/>
          </a:prstGeom>
          <a:noFill/>
        </p:spPr>
        <p:txBody>
          <a:bodyPr wrap="square" rtlCol="0">
            <a:spAutoFit/>
          </a:bodyPr>
          <a:lstStyle/>
          <a:p>
            <a:pPr algn="just"/>
            <a:r>
              <a:rPr lang="es-MX" sz="1600" dirty="0"/>
              <a:t>Resultados de detección del algoritmo propuesto. (a, b) Dos secuencias interiores con sombras. (c) Una secuencia con iluminación variable. (d, e) Dos entornos que contienen movimientos repetidos en el fondo</a:t>
            </a:r>
          </a:p>
        </p:txBody>
      </p:sp>
    </p:spTree>
    <p:extLst>
      <p:ext uri="{BB962C8B-B14F-4D97-AF65-F5344CB8AC3E}">
        <p14:creationId xmlns:p14="http://schemas.microsoft.com/office/powerpoint/2010/main" val="90525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601526"/>
          </a:xfrm>
        </p:spPr>
        <p:txBody>
          <a:bodyPr>
            <a:normAutofit/>
          </a:bodyPr>
          <a:lstStyle/>
          <a:p>
            <a:r>
              <a:rPr lang="en-US" sz="2400" b="1" dirty="0"/>
              <a:t>Context-aware local abnormality detection in crowded scene, Zhu et al. (2015).</a:t>
            </a:r>
            <a:endParaRPr lang="es-MX" sz="2400" b="1" dirty="0"/>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a:p>
        </p:txBody>
      </p:sp>
      <p:sp>
        <p:nvSpPr>
          <p:cNvPr id="6" name="Marcador de número de diapositiva 5"/>
          <p:cNvSpPr>
            <a:spLocks noGrp="1"/>
          </p:cNvSpPr>
          <p:nvPr>
            <p:ph type="sldNum" sz="quarter" idx="12"/>
          </p:nvPr>
        </p:nvSpPr>
        <p:spPr/>
        <p:txBody>
          <a:bodyPr/>
          <a:lstStyle/>
          <a:p>
            <a:fld id="{D74BF314-0C7D-49E4-90AD-09E292FB2CEB}" type="slidenum">
              <a:rPr lang="es-MX" smtClean="0"/>
              <a:t>11</a:t>
            </a:fld>
            <a:endParaRPr lang="es-MX"/>
          </a:p>
        </p:txBody>
      </p:sp>
      <p:sp>
        <p:nvSpPr>
          <p:cNvPr id="7" name="Rectángulo 6"/>
          <p:cNvSpPr/>
          <p:nvPr/>
        </p:nvSpPr>
        <p:spPr>
          <a:xfrm>
            <a:off x="736409" y="2029258"/>
            <a:ext cx="10267406" cy="3416320"/>
          </a:xfrm>
          <a:prstGeom prst="rect">
            <a:avLst/>
          </a:prstGeom>
        </p:spPr>
        <p:txBody>
          <a:bodyPr wrap="square">
            <a:spAutoFit/>
          </a:bodyPr>
          <a:lstStyle/>
          <a:p>
            <a:pPr algn="just"/>
            <a:r>
              <a:rPr lang="es-MX" dirty="0"/>
              <a:t>Realizan un trabajo relacionado a la detección de objetos con características de eventos anormales en escenas con aglomeración de personas, </a:t>
            </a:r>
            <a:r>
              <a:rPr lang="es-MX" dirty="0" err="1"/>
              <a:t>Zhu</a:t>
            </a:r>
            <a:r>
              <a:rPr lang="es-MX" dirty="0"/>
              <a:t> et al. (2015). Ellos proponen un nuevo algoritmo que realiza la modelización conjunta de movimiento y la información de contexto, a este enfoque le llaman </a:t>
            </a:r>
            <a:r>
              <a:rPr lang="es-ES" dirty="0"/>
              <a:t>detección de anomalías locales (</a:t>
            </a:r>
            <a:r>
              <a:rPr lang="es-MX" dirty="0"/>
              <a:t>local </a:t>
            </a:r>
            <a:r>
              <a:rPr lang="es-MX" dirty="0" err="1"/>
              <a:t>abnormality</a:t>
            </a:r>
            <a:r>
              <a:rPr lang="es-MX" dirty="0"/>
              <a:t> </a:t>
            </a:r>
            <a:r>
              <a:rPr lang="es-MX" dirty="0" err="1"/>
              <a:t>detection</a:t>
            </a:r>
            <a:r>
              <a:rPr lang="es-MX" dirty="0"/>
              <a:t> , </a:t>
            </a:r>
            <a:r>
              <a:rPr lang="es-ES" dirty="0"/>
              <a:t>LAD). También utilizaron </a:t>
            </a:r>
            <a:r>
              <a:rPr lang="es-MX" dirty="0"/>
              <a:t>la información de contexto en la región local para la detección de anomalías a través de la codificación de patrón binario local de bloques </a:t>
            </a:r>
            <a:r>
              <a:rPr lang="es-MX" dirty="0" err="1"/>
              <a:t>multi</a:t>
            </a:r>
            <a:r>
              <a:rPr lang="es-MX" dirty="0"/>
              <a:t>-escala en tres planos ortogonales (MB-LBP-TOP). </a:t>
            </a:r>
            <a:r>
              <a:rPr lang="es-ES" dirty="0"/>
              <a:t>Para capturar información de movimiento, se explora un nuevo descriptor de característica denominado Histograma de Coeficiente de Frecuencia (</a:t>
            </a:r>
            <a:r>
              <a:rPr lang="es-MX" dirty="0" err="1"/>
              <a:t>Multi-scale</a:t>
            </a:r>
            <a:r>
              <a:rPr lang="es-MX" dirty="0"/>
              <a:t> </a:t>
            </a:r>
            <a:r>
              <a:rPr lang="es-MX" dirty="0" err="1"/>
              <a:t>Histogram</a:t>
            </a:r>
            <a:r>
              <a:rPr lang="es-MX" dirty="0"/>
              <a:t> of </a:t>
            </a:r>
            <a:r>
              <a:rPr lang="es-MX" dirty="0" err="1"/>
              <a:t>Frequency</a:t>
            </a:r>
            <a:r>
              <a:rPr lang="es-MX" dirty="0"/>
              <a:t> </a:t>
            </a:r>
            <a:r>
              <a:rPr lang="es-MX" dirty="0" err="1"/>
              <a:t>Coefficient</a:t>
            </a:r>
            <a:r>
              <a:rPr lang="es-MX" dirty="0"/>
              <a:t> , </a:t>
            </a:r>
            <a:r>
              <a:rPr lang="es-ES" dirty="0"/>
              <a:t>MHFC) basado en trayectorias densas extraídas preferidas con filtrado de ruido con lo cual se extrae información de patrón de contexto. Ellos implementaron su algoritmo usando MATLAB 7.0. Todos los experimentos  se ejecutaron en una computadora con 3 GB de RAM y una CPU de 3,1 GHz. El tiempo promedio de cálculo es 3,7 y 4,2 </a:t>
            </a:r>
            <a:r>
              <a:rPr lang="es-ES" dirty="0" err="1"/>
              <a:t>frames</a:t>
            </a:r>
            <a:r>
              <a:rPr lang="es-ES" dirty="0"/>
              <a:t>/</a:t>
            </a:r>
            <a:r>
              <a:rPr lang="es-ES" dirty="0" err="1"/>
              <a:t>seg</a:t>
            </a:r>
            <a:r>
              <a:rPr lang="es-ES" dirty="0"/>
              <a:t> para las bases de datos de video  UCSD y </a:t>
            </a:r>
            <a:r>
              <a:rPr lang="es-ES" dirty="0" err="1"/>
              <a:t>Subway</a:t>
            </a:r>
            <a:r>
              <a:rPr lang="es-ES" dirty="0"/>
              <a:t>, respectivamente.</a:t>
            </a:r>
            <a:endParaRPr lang="es-MX" dirty="0"/>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r="40146"/>
          <a:stretch/>
        </p:blipFill>
        <p:spPr>
          <a:xfrm>
            <a:off x="1540750" y="1381045"/>
            <a:ext cx="8126429" cy="3989557"/>
          </a:xfrm>
          <a:prstGeom prst="rect">
            <a:avLst/>
          </a:prstGeom>
        </p:spPr>
      </p:pic>
      <p:pic>
        <p:nvPicPr>
          <p:cNvPr id="10" name="Imagen 9"/>
          <p:cNvPicPr>
            <a:picLocks noChangeAspect="1"/>
          </p:cNvPicPr>
          <p:nvPr/>
        </p:nvPicPr>
        <p:blipFill>
          <a:blip r:embed="rId3"/>
          <a:stretch>
            <a:fillRect/>
          </a:stretch>
        </p:blipFill>
        <p:spPr>
          <a:xfrm>
            <a:off x="940526" y="1306069"/>
            <a:ext cx="9859172" cy="4710864"/>
          </a:xfrm>
          <a:prstGeom prst="rect">
            <a:avLst/>
          </a:prstGeom>
        </p:spPr>
      </p:pic>
      <p:sp>
        <p:nvSpPr>
          <p:cNvPr id="11" name="CuadroTexto 10"/>
          <p:cNvSpPr txBox="1"/>
          <p:nvPr/>
        </p:nvSpPr>
        <p:spPr>
          <a:xfrm>
            <a:off x="940526" y="5892581"/>
            <a:ext cx="9614263" cy="646331"/>
          </a:xfrm>
          <a:prstGeom prst="rect">
            <a:avLst/>
          </a:prstGeom>
          <a:noFill/>
        </p:spPr>
        <p:txBody>
          <a:bodyPr wrap="square" rtlCol="0">
            <a:spAutoFit/>
          </a:bodyPr>
          <a:lstStyle/>
          <a:p>
            <a:r>
              <a:rPr lang="es-MX" dirty="0"/>
              <a:t>(a) Detección de anomalías para el conjunto de datos Ped1 de UCSD; (b) detección de anomalías para el conjunto de datos Ped2 de UCSD.</a:t>
            </a:r>
          </a:p>
        </p:txBody>
      </p:sp>
    </p:spTree>
    <p:extLst>
      <p:ext uri="{BB962C8B-B14F-4D97-AF65-F5344CB8AC3E}">
        <p14:creationId xmlns:p14="http://schemas.microsoft.com/office/powerpoint/2010/main" val="421404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483961"/>
          </a:xfrm>
        </p:spPr>
        <p:txBody>
          <a:bodyPr>
            <a:normAutofit/>
          </a:bodyPr>
          <a:lstStyle/>
          <a:p>
            <a:r>
              <a:rPr lang="en-US" sz="2400" b="1" dirty="0"/>
              <a:t>Fall Armyworm Damaged Maize Plant Identification using Digital Images</a:t>
            </a:r>
            <a:endParaRPr lang="es-ES" sz="2400" b="1" dirty="0"/>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dirty="0"/>
          </a:p>
        </p:txBody>
      </p:sp>
      <p:sp>
        <p:nvSpPr>
          <p:cNvPr id="6" name="Marcador de número de diapositiva 5"/>
          <p:cNvSpPr>
            <a:spLocks noGrp="1"/>
          </p:cNvSpPr>
          <p:nvPr>
            <p:ph type="sldNum" sz="quarter" idx="12"/>
          </p:nvPr>
        </p:nvSpPr>
        <p:spPr/>
        <p:txBody>
          <a:bodyPr/>
          <a:lstStyle/>
          <a:p>
            <a:fld id="{D74BF314-0C7D-49E4-90AD-09E292FB2CEB}" type="slidenum">
              <a:rPr lang="es-MX" smtClean="0"/>
              <a:t>12</a:t>
            </a:fld>
            <a:endParaRPr lang="es-MX" dirty="0"/>
          </a:p>
        </p:txBody>
      </p:sp>
      <p:sp>
        <p:nvSpPr>
          <p:cNvPr id="7" name="Rectángulo 6"/>
          <p:cNvSpPr/>
          <p:nvPr/>
        </p:nvSpPr>
        <p:spPr>
          <a:xfrm>
            <a:off x="679268" y="971229"/>
            <a:ext cx="10674532" cy="3416320"/>
          </a:xfrm>
          <a:prstGeom prst="rect">
            <a:avLst/>
          </a:prstGeom>
        </p:spPr>
        <p:txBody>
          <a:bodyPr wrap="square">
            <a:spAutoFit/>
          </a:bodyPr>
          <a:lstStyle/>
          <a:p>
            <a:pPr algn="just"/>
            <a:r>
              <a:rPr lang="es-ES" dirty="0"/>
              <a:t>Se desarrolla una aplicación Android basada en redes neuronales convolucionales profundas (</a:t>
            </a:r>
            <a:r>
              <a:rPr lang="es-ES" dirty="0" err="1"/>
              <a:t>DCNN</a:t>
            </a:r>
            <a:r>
              <a:rPr lang="es-ES" dirty="0"/>
              <a:t>) capaz de identificar infestaciones de gusano cogollero en cultivos de maíz. La app alcanza una precisión de entrenamiento del 98.47 y está diseñada para integrar cápsulas informativas del manejo integrado de plagas (</a:t>
            </a:r>
            <a:r>
              <a:rPr lang="es-ES" dirty="0" err="1"/>
              <a:t>IPM</a:t>
            </a:r>
            <a:r>
              <a:rPr lang="es-ES" dirty="0"/>
              <a:t>), permitiendo un uso práctico para agricultores en campo</a:t>
            </a:r>
          </a:p>
          <a:p>
            <a:pPr algn="just"/>
            <a:r>
              <a:rPr lang="es-MX" dirty="0"/>
              <a:t>Para la evaluación, </a:t>
            </a:r>
            <a:r>
              <a:rPr lang="es-ES" dirty="0"/>
              <a:t>el sistema fue entrenado con un </a:t>
            </a:r>
            <a:r>
              <a:rPr lang="es-MX" dirty="0" err="1"/>
              <a:t>Dataset</a:t>
            </a:r>
            <a:r>
              <a:rPr lang="es-MX" dirty="0"/>
              <a:t> propio recopilado por los autores con 720 </a:t>
            </a:r>
            <a:r>
              <a:rPr lang="es-MX" dirty="0" err="1"/>
              <a:t>imagnes</a:t>
            </a:r>
            <a:r>
              <a:rPr lang="es-MX" dirty="0"/>
              <a:t> tomadas y esto logro </a:t>
            </a:r>
            <a:r>
              <a:rPr lang="es-ES" dirty="0"/>
              <a:t>una precisión del 94.72 % en la clasificación de imágenes como "dañadas" o "no dañadas". </a:t>
            </a:r>
            <a:endParaRPr lang="es-MX" dirty="0"/>
          </a:p>
          <a:p>
            <a:pPr algn="just"/>
            <a:endParaRPr lang="es-MX" dirty="0"/>
          </a:p>
          <a:p>
            <a:pPr algn="just"/>
            <a:endParaRPr lang="es-MX" dirty="0"/>
          </a:p>
          <a:p>
            <a:pPr algn="just"/>
            <a:endParaRPr lang="es-MX" dirty="0"/>
          </a:p>
          <a:p>
            <a:pPr algn="just"/>
            <a:endParaRPr lang="es-MX" dirty="0"/>
          </a:p>
          <a:p>
            <a:pPr algn="just"/>
            <a:endParaRPr lang="es-MX" dirty="0"/>
          </a:p>
          <a:p>
            <a:pPr algn="just"/>
            <a:endParaRPr lang="es-MX" dirty="0"/>
          </a:p>
        </p:txBody>
      </p:sp>
      <p:sp>
        <p:nvSpPr>
          <p:cNvPr id="9" name="CuadroTexto 8"/>
          <p:cNvSpPr txBox="1"/>
          <p:nvPr/>
        </p:nvSpPr>
        <p:spPr>
          <a:xfrm>
            <a:off x="2950571" y="5625161"/>
            <a:ext cx="5722942" cy="954107"/>
          </a:xfrm>
          <a:prstGeom prst="rect">
            <a:avLst/>
          </a:prstGeom>
          <a:noFill/>
        </p:spPr>
        <p:txBody>
          <a:bodyPr wrap="square" rtlCol="0">
            <a:spAutoFit/>
          </a:bodyPr>
          <a:lstStyle/>
          <a:p>
            <a:r>
              <a:rPr lang="es-ES" sz="1400" dirty="0"/>
              <a:t>(a) Imagen original (modificada a su representación en escala de grises por razones tipográficas); (b) imagen procesada con el índice de exceso de verde normalizado; (c) imagen binaria creada con el método iterativo; y (d) los bloques seleccionados</a:t>
            </a:r>
            <a:endParaRPr lang="es-MX" sz="1400" dirty="0"/>
          </a:p>
        </p:txBody>
      </p:sp>
      <p:pic>
        <p:nvPicPr>
          <p:cNvPr id="11" name="Imagen 10">
            <a:extLst>
              <a:ext uri="{FF2B5EF4-FFF2-40B4-BE49-F238E27FC236}">
                <a16:creationId xmlns:a16="http://schemas.microsoft.com/office/drawing/2014/main" id="{5C52F764-D32A-0112-FC39-C5DC30B9DAA1}"/>
              </a:ext>
              <a:ext uri="{147F2762-F138-4A5C-976F-8EAC2B608ADB}">
                <a16:predDERef xmlns:a16="http://schemas.microsoft.com/office/drawing/2014/main" pred="{40B05022-4A07-521F-A92B-28141654D035}"/>
              </a:ext>
            </a:extLst>
          </p:cNvPr>
          <p:cNvPicPr>
            <a:picLocks noChangeAspect="1"/>
          </p:cNvPicPr>
          <p:nvPr/>
        </p:nvPicPr>
        <p:blipFill>
          <a:blip r:embed="rId2"/>
          <a:stretch>
            <a:fillRect/>
          </a:stretch>
        </p:blipFill>
        <p:spPr>
          <a:xfrm>
            <a:off x="2632551" y="2906485"/>
            <a:ext cx="5722942" cy="2694570"/>
          </a:xfrm>
          <a:prstGeom prst="rect">
            <a:avLst/>
          </a:prstGeom>
        </p:spPr>
      </p:pic>
    </p:spTree>
    <p:extLst>
      <p:ext uri="{BB962C8B-B14F-4D97-AF65-F5344CB8AC3E}">
        <p14:creationId xmlns:p14="http://schemas.microsoft.com/office/powerpoint/2010/main" val="19747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42"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88057" y="490385"/>
            <a:ext cx="10515600" cy="639427"/>
          </a:xfrm>
        </p:spPr>
        <p:txBody>
          <a:bodyPr>
            <a:noAutofit/>
          </a:bodyPr>
          <a:lstStyle/>
          <a:p>
            <a:r>
              <a:rPr lang="en-US" sz="2400" b="1" dirty="0"/>
              <a:t>Artificial intelligence-powered expert system model for identifying fall</a:t>
            </a:r>
            <a:br>
              <a:rPr lang="en-US" sz="2400" b="1" dirty="0"/>
            </a:br>
            <a:r>
              <a:rPr lang="en-US" sz="2400" b="1" dirty="0"/>
              <a:t>armyworm infestation in maize (Zea mays L.) </a:t>
            </a:r>
            <a:r>
              <a:rPr lang="es-MX" sz="2400" b="1" dirty="0"/>
              <a:t>(2021)</a:t>
            </a:r>
            <a:br>
              <a:rPr lang="es-MX" sz="2400" b="1" dirty="0">
                <a:ea typeface="Calibri Light"/>
                <a:cs typeface="Calibri Light"/>
              </a:rPr>
            </a:br>
            <a:r>
              <a:rPr lang="es-MX" sz="2400" dirty="0">
                <a:ea typeface="+mj-lt"/>
                <a:cs typeface="+mj-lt"/>
              </a:rPr>
              <a:t>Modelo de sistema experto basado en inteligencia artificial para la identificación de la infestación por gusano cogollero en maíz (Zea </a:t>
            </a:r>
            <a:r>
              <a:rPr lang="es-MX" sz="2400" dirty="0" err="1">
                <a:ea typeface="+mj-lt"/>
                <a:cs typeface="+mj-lt"/>
              </a:rPr>
              <a:t>mays</a:t>
            </a:r>
            <a:r>
              <a:rPr lang="es-MX" sz="2400" dirty="0">
                <a:ea typeface="+mj-lt"/>
                <a:cs typeface="+mj-lt"/>
              </a:rPr>
              <a:t> L.) (2021)</a:t>
            </a:r>
            <a:endParaRPr lang="es-MX" sz="2400" b="1" dirty="0">
              <a:ea typeface="Calibri Light"/>
              <a:cs typeface="Calibri Light"/>
            </a:endParaRPr>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a:p>
        </p:txBody>
      </p:sp>
      <p:sp>
        <p:nvSpPr>
          <p:cNvPr id="6" name="Marcador de número de diapositiva 5"/>
          <p:cNvSpPr>
            <a:spLocks noGrp="1"/>
          </p:cNvSpPr>
          <p:nvPr>
            <p:ph type="sldNum" sz="quarter" idx="12"/>
          </p:nvPr>
        </p:nvSpPr>
        <p:spPr/>
        <p:txBody>
          <a:bodyPr/>
          <a:lstStyle/>
          <a:p>
            <a:fld id="{D74BF314-0C7D-49E4-90AD-09E292FB2CEB}" type="slidenum">
              <a:rPr lang="es-MX" smtClean="0"/>
              <a:t>13</a:t>
            </a:fld>
            <a:endParaRPr lang="es-MX"/>
          </a:p>
        </p:txBody>
      </p:sp>
      <p:sp>
        <p:nvSpPr>
          <p:cNvPr id="7" name="Rectángulo 6"/>
          <p:cNvSpPr/>
          <p:nvPr/>
        </p:nvSpPr>
        <p:spPr>
          <a:xfrm>
            <a:off x="588057" y="1714360"/>
            <a:ext cx="11015885" cy="1754326"/>
          </a:xfrm>
          <a:prstGeom prst="rect">
            <a:avLst/>
          </a:prstGeom>
        </p:spPr>
        <p:txBody>
          <a:bodyPr wrap="square">
            <a:spAutoFit/>
          </a:bodyPr>
          <a:lstStyle/>
          <a:p>
            <a:pPr algn="just"/>
            <a:r>
              <a:rPr lang="es-ES" dirty="0"/>
              <a:t>En [29], se desarrolló un sistema inteligente basado en redes neuronales profundas (CNN y </a:t>
            </a:r>
            <a:r>
              <a:rPr lang="es-ES"/>
              <a:t>MobileNetV2</a:t>
            </a:r>
            <a:r>
              <a:rPr lang="es-ES" dirty="0"/>
              <a:t>) para detectar infestaciones de gusano cogollero en maíz a partir de más de 11,000 imágenes. La aplicación logró 100 de precisión en entrenamiento y 87 en validación, apoyando a los agricultores en la identificación oportuna y automática de daños.</a:t>
            </a:r>
          </a:p>
          <a:p>
            <a:pPr algn="just"/>
            <a:r>
              <a:rPr lang="es-MX" dirty="0"/>
              <a:t>Para la evaluación, </a:t>
            </a:r>
            <a:r>
              <a:rPr lang="es-ES" dirty="0"/>
              <a:t>el sistema fue entrenado con un </a:t>
            </a:r>
            <a:r>
              <a:rPr lang="es-ES" err="1"/>
              <a:t>Dataset</a:t>
            </a:r>
            <a:r>
              <a:rPr lang="es-ES" dirty="0"/>
              <a:t> creado por lo autores con más de 11,000 imágenes de hojas, mazorcas y espigas, logrando una precisión del 87 % en validación</a:t>
            </a:r>
            <a:endParaRPr lang="es-MX" dirty="0"/>
          </a:p>
        </p:txBody>
      </p:sp>
      <p:pic>
        <p:nvPicPr>
          <p:cNvPr id="9" name="Imagen 8">
            <a:extLst>
              <a:ext uri="{FF2B5EF4-FFF2-40B4-BE49-F238E27FC236}">
                <a16:creationId xmlns:a16="http://schemas.microsoft.com/office/drawing/2014/main" id="{DCE27CBF-7399-974E-731C-7E8150141906}"/>
              </a:ext>
              <a:ext uri="{147F2762-F138-4A5C-976F-8EAC2B608ADB}">
                <a16:predDERef xmlns:a16="http://schemas.microsoft.com/office/drawing/2014/main" pred="{CBB404C1-F4D5-A59D-F7B1-21DF155BB036}"/>
              </a:ext>
            </a:extLst>
          </p:cNvPr>
          <p:cNvPicPr>
            <a:picLocks noChangeAspect="1"/>
          </p:cNvPicPr>
          <p:nvPr/>
        </p:nvPicPr>
        <p:blipFill>
          <a:blip r:embed="rId2"/>
          <a:stretch>
            <a:fillRect/>
          </a:stretch>
        </p:blipFill>
        <p:spPr>
          <a:xfrm>
            <a:off x="1379993" y="3578672"/>
            <a:ext cx="8931727" cy="2407393"/>
          </a:xfrm>
          <a:prstGeom prst="rect">
            <a:avLst/>
          </a:prstGeom>
        </p:spPr>
      </p:pic>
      <p:sp>
        <p:nvSpPr>
          <p:cNvPr id="10" name="Rectangle 3">
            <a:extLst>
              <a:ext uri="{FF2B5EF4-FFF2-40B4-BE49-F238E27FC236}">
                <a16:creationId xmlns:a16="http://schemas.microsoft.com/office/drawing/2014/main" id="{51313F23-08FF-4FCD-B220-E5BCC33ECC3A}"/>
              </a:ext>
            </a:extLst>
          </p:cNvPr>
          <p:cNvSpPr>
            <a:spLocks noChangeArrowheads="1"/>
          </p:cNvSpPr>
          <p:nvPr/>
        </p:nvSpPr>
        <p:spPr bwMode="auto">
          <a:xfrm>
            <a:off x="1379993" y="5975732"/>
            <a:ext cx="3417539" cy="220581"/>
          </a:xfrm>
          <a:prstGeom prst="rect">
            <a:avLst/>
          </a:prstGeom>
          <a:noFill/>
          <a:ln w="9525">
            <a:noFill/>
            <a:miter lim="800000"/>
            <a:headEnd/>
            <a:tailEnd/>
          </a:ln>
          <a:effec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MX" sz="1600" b="0" i="0" u="none" strike="noStrike" cap="none" normalizeH="0" baseline="0" dirty="0">
                <a:ln>
                  <a:noFill/>
                </a:ln>
                <a:effectLst/>
                <a:latin typeface="inherit"/>
              </a:rPr>
              <a:t>Imágenes del conjunto de datos de maíz.</a:t>
            </a:r>
            <a:r>
              <a:rPr kumimoji="0" lang="es-ES" altLang="es-MX" sz="800" b="0" i="0" u="none" strike="noStrike" cap="none" normalizeH="0" baseline="0" dirty="0">
                <a:ln>
                  <a:noFill/>
                </a:ln>
                <a:solidFill>
                  <a:schemeClr val="tx1"/>
                </a:solidFill>
                <a:effectLst/>
              </a:rPr>
              <a:t> </a:t>
            </a:r>
            <a:endParaRPr kumimoji="0" lang="es-ES"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3784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649028"/>
          </a:xfrm>
        </p:spPr>
        <p:txBody>
          <a:bodyPr>
            <a:normAutofit/>
          </a:bodyPr>
          <a:lstStyle/>
          <a:p>
            <a:r>
              <a:rPr lang="es-MX" sz="3200" dirty="0"/>
              <a:t>Continuación…</a:t>
            </a:r>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a:p>
        </p:txBody>
      </p:sp>
      <p:sp>
        <p:nvSpPr>
          <p:cNvPr id="5" name="Marcador de pie de página 4"/>
          <p:cNvSpPr>
            <a:spLocks noGrp="1"/>
          </p:cNvSpPr>
          <p:nvPr>
            <p:ph type="ftr" sz="quarter" idx="11"/>
          </p:nvPr>
        </p:nvSpPr>
        <p:spPr/>
        <p:txBody>
          <a:bodyPr/>
          <a:lstStyle/>
          <a:p>
            <a:r>
              <a:rPr lang="es-MX"/>
              <a:t>Doctorado en Ciencias de la Ingeniería</a:t>
            </a:r>
          </a:p>
        </p:txBody>
      </p:sp>
      <p:sp>
        <p:nvSpPr>
          <p:cNvPr id="6" name="Marcador de número de diapositiva 5"/>
          <p:cNvSpPr>
            <a:spLocks noGrp="1"/>
          </p:cNvSpPr>
          <p:nvPr>
            <p:ph type="sldNum" sz="quarter" idx="12"/>
          </p:nvPr>
        </p:nvSpPr>
        <p:spPr/>
        <p:txBody>
          <a:bodyPr/>
          <a:lstStyle/>
          <a:p>
            <a:fld id="{D74BF314-0C7D-49E4-90AD-09E292FB2CEB}" type="slidenum">
              <a:rPr lang="es-MX" smtClean="0"/>
              <a:t>14</a:t>
            </a:fld>
            <a:endParaRPr lang="es-MX"/>
          </a:p>
        </p:txBody>
      </p:sp>
      <p:sp>
        <p:nvSpPr>
          <p:cNvPr id="7" name="Rectángulo 6"/>
          <p:cNvSpPr/>
          <p:nvPr/>
        </p:nvSpPr>
        <p:spPr>
          <a:xfrm>
            <a:off x="705196" y="1014154"/>
            <a:ext cx="10515600" cy="2862322"/>
          </a:xfrm>
          <a:prstGeom prst="rect">
            <a:avLst/>
          </a:prstGeom>
        </p:spPr>
        <p:txBody>
          <a:bodyPr wrap="square" lIns="91440" tIns="45720" rIns="91440" bIns="45720" anchor="t">
            <a:spAutoFit/>
          </a:bodyPr>
          <a:lstStyle/>
          <a:p>
            <a:r>
              <a:rPr lang="es-MX">
                <a:ea typeface="+mn-lt"/>
                <a:cs typeface="+mn-lt"/>
              </a:rPr>
              <a:t>En lugar de técnicas tradicionales como FAST o SIFT para extraer características manualmente, en este proyecto se propone el uso de </a:t>
            </a:r>
            <a:r>
              <a:rPr lang="es-MX" b="1">
                <a:ea typeface="+mn-lt"/>
                <a:cs typeface="+mn-lt"/>
              </a:rPr>
              <a:t>YOLOv5</a:t>
            </a:r>
            <a:r>
              <a:rPr lang="es-MX">
                <a:ea typeface="+mn-lt"/>
                <a:cs typeface="+mn-lt"/>
              </a:rPr>
              <a:t>, una red neuronal convolucional optimizada para la detección de objetos en imágenes. Este modelo es capaz de aprender directamente las características visuales relevantes del gusano cogollero en hojas de maíz, y de localizarlos mediante recuadros de detección (</a:t>
            </a:r>
            <a:r>
              <a:rPr lang="es-MX" err="1">
                <a:ea typeface="+mn-lt"/>
                <a:cs typeface="+mn-lt"/>
              </a:rPr>
              <a:t>bounding</a:t>
            </a:r>
            <a:r>
              <a:rPr lang="es-MX">
                <a:ea typeface="+mn-lt"/>
                <a:cs typeface="+mn-lt"/>
              </a:rPr>
              <a:t> boxes) en tiempo real.</a:t>
            </a:r>
            <a:endParaRPr lang="es-ES"/>
          </a:p>
          <a:p>
            <a:r>
              <a:rPr lang="es-MX">
                <a:ea typeface="+mn-lt"/>
                <a:cs typeface="+mn-lt"/>
              </a:rPr>
              <a:t>A diferencia de métodos clásicos que requieren un proceso de preprocesamiento y segmentación, YOLO permite realizar la detección en una sola pasada sobre la imagen completa, lo cual mejora la eficiencia y lo hace ideal para sistemas de asistencia en campo con dispositivos móviles o drones. Además, su precisión y velocidad lo convierten en una alternativa eficaz para aplicaciones en el Estado de México, donde se requiere identificar infestaciones de forma rápida y oportuna.</a:t>
            </a:r>
          </a:p>
          <a:p>
            <a:endParaRPr lang="es-MX">
              <a:ea typeface="Calibri"/>
              <a:cs typeface="Calibri"/>
            </a:endParaRPr>
          </a:p>
        </p:txBody>
      </p:sp>
    </p:spTree>
    <p:extLst>
      <p:ext uri="{BB962C8B-B14F-4D97-AF65-F5344CB8AC3E}">
        <p14:creationId xmlns:p14="http://schemas.microsoft.com/office/powerpoint/2010/main" val="2758859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D100002-A037-4417-8245-4C4DE518A7ED}" type="datetime1">
              <a:rPr lang="es-MX" smtClean="0"/>
              <a:t>27/07/2025</a:t>
            </a:fld>
            <a:endParaRPr lang="es-MX"/>
          </a:p>
        </p:txBody>
      </p:sp>
      <p:sp>
        <p:nvSpPr>
          <p:cNvPr id="5" name="Marcador de pie de página 4"/>
          <p:cNvSpPr>
            <a:spLocks noGrp="1"/>
          </p:cNvSpPr>
          <p:nvPr>
            <p:ph type="ftr" sz="quarter" idx="11"/>
          </p:nvPr>
        </p:nvSpPr>
        <p:spPr/>
        <p:txBody>
          <a:bodyPr/>
          <a:lstStyle/>
          <a:p>
            <a:r>
              <a:rPr lang="es-MX"/>
              <a:t>Doctorado en Ciencias de la Ingeniería</a:t>
            </a:r>
          </a:p>
        </p:txBody>
      </p:sp>
      <p:sp>
        <p:nvSpPr>
          <p:cNvPr id="6" name="Marcador de número de diapositiva 5"/>
          <p:cNvSpPr>
            <a:spLocks noGrp="1"/>
          </p:cNvSpPr>
          <p:nvPr>
            <p:ph type="sldNum" sz="quarter" idx="12"/>
          </p:nvPr>
        </p:nvSpPr>
        <p:spPr/>
        <p:txBody>
          <a:bodyPr/>
          <a:lstStyle/>
          <a:p>
            <a:fld id="{D74BF314-0C7D-49E4-90AD-09E292FB2CEB}" type="slidenum">
              <a:rPr lang="es-MX" smtClean="0"/>
              <a:t>15</a:t>
            </a:fld>
            <a:endParaRPr lang="es-MX"/>
          </a:p>
        </p:txBody>
      </p:sp>
      <p:sp>
        <p:nvSpPr>
          <p:cNvPr id="7" name="Rectángulo 6"/>
          <p:cNvSpPr/>
          <p:nvPr/>
        </p:nvSpPr>
        <p:spPr>
          <a:xfrm>
            <a:off x="384312" y="235871"/>
            <a:ext cx="11278036" cy="5509200"/>
          </a:xfrm>
          <a:prstGeom prst="rect">
            <a:avLst/>
          </a:prstGeom>
        </p:spPr>
        <p:txBody>
          <a:bodyPr wrap="square" lIns="91440" tIns="45720" rIns="91440" bIns="45720" anchor="t">
            <a:spAutoFit/>
          </a:bodyPr>
          <a:lstStyle/>
          <a:p>
            <a:pPr algn="just"/>
            <a:r>
              <a:rPr lang="es-MX" sz="2800" b="1" dirty="0"/>
              <a:t>Referencias</a:t>
            </a:r>
          </a:p>
          <a:p>
            <a:pPr algn="just"/>
            <a:r>
              <a:rPr lang="es-MX"/>
              <a:t>[3] J. C</a:t>
            </a:r>
            <a:r>
              <a:rPr lang="es-MX" dirty="0"/>
              <a:t>. </a:t>
            </a:r>
            <a:r>
              <a:rPr lang="es-MX"/>
              <a:t>Jiménez-Galindo, A</a:t>
            </a:r>
            <a:r>
              <a:rPr lang="es-MX" dirty="0"/>
              <a:t>. </a:t>
            </a:r>
            <a:r>
              <a:rPr lang="es-MX"/>
              <a:t>Castillo-Rosales, G. Castellanos-Pérez, F. Orozco-González</a:t>
            </a:r>
            <a:r>
              <a:rPr lang="es-MX" dirty="0"/>
              <a:t>, A</a:t>
            </a:r>
            <a:r>
              <a:rPr lang="es-MX"/>
              <a:t>. Ortega-Ortega, D. Padilla-Chacón</a:t>
            </a:r>
            <a:r>
              <a:rPr lang="es-MX" dirty="0"/>
              <a:t>, A. </a:t>
            </a:r>
            <a:r>
              <a:rPr lang="es-MX"/>
              <a:t>Butrón</a:t>
            </a:r>
            <a:r>
              <a:rPr lang="es-MX" dirty="0"/>
              <a:t>, </a:t>
            </a:r>
            <a:r>
              <a:rPr lang="es-MX"/>
              <a:t>P</a:t>
            </a:r>
            <a:r>
              <a:rPr lang="es-MX" dirty="0"/>
              <a:t>. </a:t>
            </a:r>
            <a:r>
              <a:rPr lang="es-MX"/>
              <a:t>Revilla</a:t>
            </a:r>
            <a:r>
              <a:rPr lang="es-MX" dirty="0"/>
              <a:t>, </a:t>
            </a:r>
            <a:r>
              <a:rPr lang="es-MX"/>
              <a:t>and R</a:t>
            </a:r>
            <a:r>
              <a:rPr lang="es-MX" dirty="0"/>
              <a:t>. </a:t>
            </a:r>
            <a:r>
              <a:rPr lang="es-MX"/>
              <a:t>A</a:t>
            </a:r>
            <a:r>
              <a:rPr lang="es-MX" dirty="0"/>
              <a:t>. </a:t>
            </a:r>
            <a:r>
              <a:rPr lang="es-MX"/>
              <a:t>Malvar, “</a:t>
            </a:r>
            <a:r>
              <a:rPr lang="es-MX" err="1"/>
              <a:t>Identification</a:t>
            </a:r>
            <a:r>
              <a:rPr lang="es-MX"/>
              <a:t> </a:t>
            </a:r>
            <a:r>
              <a:rPr lang="es-MX" err="1"/>
              <a:t>of</a:t>
            </a:r>
            <a:r>
              <a:rPr lang="es-MX"/>
              <a:t> </a:t>
            </a:r>
            <a:r>
              <a:rPr lang="es-MX" err="1"/>
              <a:t>resistance</a:t>
            </a:r>
            <a:r>
              <a:rPr lang="es-MX"/>
              <a:t> </a:t>
            </a:r>
            <a:r>
              <a:rPr lang="es-MX" err="1"/>
              <a:t>to</a:t>
            </a:r>
            <a:r>
              <a:rPr lang="es-MX"/>
              <a:t> </a:t>
            </a:r>
            <a:r>
              <a:rPr lang="es-MX" err="1"/>
              <a:t>the</a:t>
            </a:r>
            <a:r>
              <a:rPr lang="es-MX"/>
              <a:t> </a:t>
            </a:r>
            <a:r>
              <a:rPr lang="es-MX" err="1"/>
              <a:t>corn</a:t>
            </a:r>
            <a:r>
              <a:rPr lang="es-MX"/>
              <a:t> </a:t>
            </a:r>
            <a:r>
              <a:rPr lang="es-MX" err="1"/>
              <a:t>weevil</a:t>
            </a:r>
            <a:r>
              <a:rPr lang="es-MX"/>
              <a:t> (</a:t>
            </a:r>
            <a:r>
              <a:rPr lang="es-MX" err="1"/>
              <a:t>sitophilus</a:t>
            </a:r>
            <a:r>
              <a:rPr lang="es-MX"/>
              <a:t> </a:t>
            </a:r>
            <a:r>
              <a:rPr lang="es-MX" err="1"/>
              <a:t>zeamais</a:t>
            </a:r>
            <a:r>
              <a:rPr lang="es-MX"/>
              <a:t> m.) in </a:t>
            </a:r>
            <a:r>
              <a:rPr lang="es-MX" err="1"/>
              <a:t>mexican</a:t>
            </a:r>
            <a:r>
              <a:rPr lang="es-MX"/>
              <a:t> </a:t>
            </a:r>
            <a:r>
              <a:rPr lang="es-MX" err="1"/>
              <a:t>maize</a:t>
            </a:r>
            <a:r>
              <a:rPr lang="es-MX"/>
              <a:t> </a:t>
            </a:r>
            <a:r>
              <a:rPr lang="es-MX" err="1"/>
              <a:t>races</a:t>
            </a:r>
            <a:r>
              <a:rPr lang="es-MX"/>
              <a:t> </a:t>
            </a:r>
            <a:r>
              <a:rPr lang="es-MX" dirty="0"/>
              <a:t>(</a:t>
            </a:r>
            <a:r>
              <a:rPr lang="es-MX" err="1"/>
              <a:t>zea</a:t>
            </a:r>
            <a:r>
              <a:rPr lang="es-MX"/>
              <a:t> </a:t>
            </a:r>
            <a:r>
              <a:rPr lang="es-MX" err="1"/>
              <a:t>mays</a:t>
            </a:r>
            <a:r>
              <a:rPr lang="es-MX"/>
              <a:t> l.),” </a:t>
            </a:r>
            <a:r>
              <a:rPr lang="es-MX" err="1"/>
              <a:t>Agronomy</a:t>
            </a:r>
            <a:r>
              <a:rPr lang="es-MX"/>
              <a:t>, vol</a:t>
            </a:r>
            <a:r>
              <a:rPr lang="es-MX" dirty="0"/>
              <a:t>. </a:t>
            </a:r>
            <a:r>
              <a:rPr lang="es-MX"/>
              <a:t>13, no</a:t>
            </a:r>
            <a:r>
              <a:rPr lang="es-MX" dirty="0"/>
              <a:t>. </a:t>
            </a:r>
            <a:r>
              <a:rPr lang="es-MX"/>
              <a:t>2, p</a:t>
            </a:r>
            <a:r>
              <a:rPr lang="es-MX" dirty="0"/>
              <a:t>. </a:t>
            </a:r>
            <a:r>
              <a:rPr lang="es-MX"/>
              <a:t>312, 2023</a:t>
            </a:r>
            <a:r>
              <a:rPr lang="es-MX" dirty="0"/>
              <a:t>. </a:t>
            </a:r>
            <a:endParaRPr lang="es-MX">
              <a:ea typeface="Calibri"/>
              <a:cs typeface="Calibri"/>
            </a:endParaRPr>
          </a:p>
          <a:p>
            <a:pPr algn="just"/>
            <a:r>
              <a:rPr lang="es-MX"/>
              <a:t>[6] </a:t>
            </a:r>
            <a:r>
              <a:rPr lang="es-MX" dirty="0"/>
              <a:t>R.</a:t>
            </a:r>
            <a:r>
              <a:rPr lang="es-MX"/>
              <a:t> G. De la Mora, H. Navarro-Garza</a:t>
            </a:r>
            <a:r>
              <a:rPr lang="es-MX" dirty="0"/>
              <a:t>, </a:t>
            </a:r>
            <a:r>
              <a:rPr lang="es-MX"/>
              <a:t>R. Ortega-</a:t>
            </a:r>
            <a:r>
              <a:rPr lang="es-MX" err="1"/>
              <a:t>Paczka</a:t>
            </a:r>
            <a:r>
              <a:rPr lang="es-MX" dirty="0"/>
              <a:t>, D. </a:t>
            </a:r>
            <a:r>
              <a:rPr lang="es-MX"/>
              <a:t>Flores-Sánchez, and V. González-Santiago, “</a:t>
            </a:r>
            <a:r>
              <a:rPr lang="es-MX" err="1"/>
              <a:t>Peasant</a:t>
            </a:r>
            <a:r>
              <a:rPr lang="es-MX"/>
              <a:t> </a:t>
            </a:r>
            <a:r>
              <a:rPr lang="es-MX" err="1"/>
              <a:t>strategies</a:t>
            </a:r>
            <a:r>
              <a:rPr lang="es-MX"/>
              <a:t> </a:t>
            </a:r>
            <a:r>
              <a:rPr lang="es-MX" dirty="0" err="1"/>
              <a:t>for</a:t>
            </a:r>
            <a:r>
              <a:rPr lang="es-MX" dirty="0"/>
              <a:t> </a:t>
            </a:r>
            <a:r>
              <a:rPr lang="es-MX" err="1"/>
              <a:t>the</a:t>
            </a:r>
            <a:r>
              <a:rPr lang="es-MX"/>
              <a:t> use </a:t>
            </a:r>
            <a:r>
              <a:rPr lang="es-MX" dirty="0"/>
              <a:t>and </a:t>
            </a:r>
            <a:r>
              <a:rPr lang="es-MX" err="1"/>
              <a:t>conservation</a:t>
            </a:r>
            <a:r>
              <a:rPr lang="es-MX"/>
              <a:t> </a:t>
            </a:r>
            <a:r>
              <a:rPr lang="es-MX" err="1"/>
              <a:t>of</a:t>
            </a:r>
            <a:r>
              <a:rPr lang="es-MX"/>
              <a:t> native </a:t>
            </a:r>
            <a:r>
              <a:rPr lang="es-MX" err="1"/>
              <a:t>corn</a:t>
            </a:r>
            <a:r>
              <a:rPr lang="es-MX"/>
              <a:t> in </a:t>
            </a:r>
            <a:r>
              <a:rPr lang="es-MX" err="1"/>
              <a:t>juchitepec</a:t>
            </a:r>
            <a:r>
              <a:rPr lang="es-MX"/>
              <a:t>, estado de </a:t>
            </a:r>
            <a:r>
              <a:rPr lang="es-MX" err="1"/>
              <a:t>méxico</a:t>
            </a:r>
            <a:r>
              <a:rPr lang="es-MX"/>
              <a:t>,” Agro Productividad</a:t>
            </a:r>
            <a:r>
              <a:rPr lang="es-MX" dirty="0"/>
              <a:t>, </a:t>
            </a:r>
            <a:r>
              <a:rPr lang="es-MX"/>
              <a:t>2022</a:t>
            </a:r>
            <a:r>
              <a:rPr lang="es-MX" dirty="0"/>
              <a:t>.</a:t>
            </a:r>
            <a:r>
              <a:rPr lang="es-MX"/>
              <a:t> </a:t>
            </a:r>
            <a:endParaRPr lang="es-MX">
              <a:ea typeface="Calibri"/>
              <a:cs typeface="Calibri"/>
            </a:endParaRPr>
          </a:p>
          <a:p>
            <a:pPr algn="just"/>
            <a:r>
              <a:rPr lang="es-MX"/>
              <a:t>[9] D</a:t>
            </a:r>
            <a:r>
              <a:rPr lang="es-MX" dirty="0"/>
              <a:t>. </a:t>
            </a:r>
            <a:r>
              <a:rPr lang="es-MX" err="1"/>
              <a:t>Hervani</a:t>
            </a:r>
            <a:r>
              <a:rPr lang="es-MX"/>
              <a:t> and S</a:t>
            </a:r>
            <a:r>
              <a:rPr lang="es-MX" dirty="0"/>
              <a:t>. </a:t>
            </a:r>
            <a:r>
              <a:rPr lang="es-MX"/>
              <a:t>P</a:t>
            </a:r>
            <a:r>
              <a:rPr lang="es-MX" dirty="0"/>
              <a:t>. </a:t>
            </a:r>
            <a:r>
              <a:rPr lang="es-MX"/>
              <a:t>Sari, “</a:t>
            </a:r>
            <a:r>
              <a:rPr lang="es-MX" err="1"/>
              <a:t>The</a:t>
            </a:r>
            <a:r>
              <a:rPr lang="es-MX"/>
              <a:t> </a:t>
            </a:r>
            <a:r>
              <a:rPr lang="es-MX" err="1"/>
              <a:t>abundance</a:t>
            </a:r>
            <a:r>
              <a:rPr lang="es-MX"/>
              <a:t> </a:t>
            </a:r>
            <a:r>
              <a:rPr lang="es-MX" err="1"/>
              <a:t>of</a:t>
            </a:r>
            <a:r>
              <a:rPr lang="es-MX"/>
              <a:t> </a:t>
            </a:r>
            <a:r>
              <a:rPr lang="es-MX" err="1"/>
              <a:t>arthropods</a:t>
            </a:r>
            <a:r>
              <a:rPr lang="es-MX"/>
              <a:t> </a:t>
            </a:r>
            <a:r>
              <a:rPr lang="es-MX" dirty="0"/>
              <a:t>and </a:t>
            </a:r>
            <a:r>
              <a:rPr lang="es-MX"/>
              <a:t>natural </a:t>
            </a:r>
            <a:r>
              <a:rPr lang="es-MX" err="1"/>
              <a:t>enemies</a:t>
            </a:r>
            <a:r>
              <a:rPr lang="es-MX"/>
              <a:t> </a:t>
            </a:r>
            <a:r>
              <a:rPr lang="es-MX" err="1"/>
              <a:t>on</a:t>
            </a:r>
            <a:r>
              <a:rPr lang="es-MX"/>
              <a:t> </a:t>
            </a:r>
            <a:r>
              <a:rPr lang="es-MX" err="1"/>
              <a:t>two</a:t>
            </a:r>
            <a:r>
              <a:rPr lang="es-MX"/>
              <a:t> </a:t>
            </a:r>
            <a:r>
              <a:rPr lang="es-MX" err="1"/>
              <a:t>growth</a:t>
            </a:r>
            <a:r>
              <a:rPr lang="es-MX"/>
              <a:t> </a:t>
            </a:r>
            <a:r>
              <a:rPr lang="es-MX" err="1"/>
              <a:t>phases</a:t>
            </a:r>
            <a:r>
              <a:rPr lang="es-MX"/>
              <a:t> </a:t>
            </a:r>
            <a:r>
              <a:rPr lang="es-MX" err="1"/>
              <a:t>of</a:t>
            </a:r>
            <a:r>
              <a:rPr lang="es-MX"/>
              <a:t> </a:t>
            </a:r>
            <a:r>
              <a:rPr lang="es-MX" err="1"/>
              <a:t>hybrid</a:t>
            </a:r>
            <a:r>
              <a:rPr lang="es-MX"/>
              <a:t> </a:t>
            </a:r>
            <a:r>
              <a:rPr lang="es-MX" err="1"/>
              <a:t>corn</a:t>
            </a:r>
            <a:r>
              <a:rPr lang="es-MX"/>
              <a:t>, </a:t>
            </a:r>
            <a:r>
              <a:rPr lang="es-MX" err="1"/>
              <a:t>solok</a:t>
            </a:r>
            <a:r>
              <a:rPr lang="es-MX"/>
              <a:t> </a:t>
            </a:r>
            <a:r>
              <a:rPr lang="es-MX" err="1"/>
              <a:t>district</a:t>
            </a:r>
            <a:r>
              <a:rPr lang="es-MX"/>
              <a:t>, indonesia,” </a:t>
            </a:r>
            <a:r>
              <a:rPr lang="es-MX" err="1"/>
              <a:t>Biodiversitas</a:t>
            </a:r>
            <a:r>
              <a:rPr lang="es-MX"/>
              <a:t> </a:t>
            </a:r>
            <a:r>
              <a:rPr lang="es-MX" err="1"/>
              <a:t>Journal</a:t>
            </a:r>
            <a:r>
              <a:rPr lang="es-MX"/>
              <a:t> </a:t>
            </a:r>
            <a:r>
              <a:rPr lang="es-MX" err="1"/>
              <a:t>of</a:t>
            </a:r>
            <a:r>
              <a:rPr lang="es-MX"/>
              <a:t> </a:t>
            </a:r>
            <a:r>
              <a:rPr lang="es-MX" err="1"/>
              <a:t>Biological</a:t>
            </a:r>
            <a:r>
              <a:rPr lang="es-MX"/>
              <a:t> </a:t>
            </a:r>
            <a:r>
              <a:rPr lang="es-MX" err="1"/>
              <a:t>Diversity</a:t>
            </a:r>
            <a:r>
              <a:rPr lang="es-MX"/>
              <a:t>, vol. 23, no</a:t>
            </a:r>
            <a:r>
              <a:rPr lang="es-MX" dirty="0"/>
              <a:t>. </a:t>
            </a:r>
            <a:r>
              <a:rPr lang="es-MX"/>
              <a:t>6</a:t>
            </a:r>
            <a:r>
              <a:rPr lang="es-MX" dirty="0"/>
              <a:t>, </a:t>
            </a:r>
            <a:r>
              <a:rPr lang="es-MX"/>
              <a:t>2022</a:t>
            </a:r>
            <a:r>
              <a:rPr lang="es-MX" dirty="0"/>
              <a:t>.</a:t>
            </a:r>
            <a:r>
              <a:rPr lang="es-MX"/>
              <a:t> </a:t>
            </a:r>
            <a:endParaRPr lang="es-MX" dirty="0"/>
          </a:p>
          <a:p>
            <a:pPr algn="just"/>
            <a:r>
              <a:rPr lang="es-MX">
                <a:ea typeface="Calibri"/>
                <a:cs typeface="Calibri"/>
              </a:rPr>
              <a:t>[11] S. </a:t>
            </a:r>
            <a:r>
              <a:rPr lang="es-MX" err="1">
                <a:ea typeface="Calibri"/>
                <a:cs typeface="Calibri"/>
              </a:rPr>
              <a:t>Ginting</a:t>
            </a:r>
            <a:r>
              <a:rPr lang="es-MX">
                <a:ea typeface="Calibri"/>
                <a:cs typeface="Calibri"/>
              </a:rPr>
              <a:t>, A. </a:t>
            </a:r>
            <a:r>
              <a:rPr lang="es-MX" err="1">
                <a:ea typeface="Calibri"/>
                <a:cs typeface="Calibri"/>
              </a:rPr>
              <a:t>Zarkani</a:t>
            </a:r>
            <a:r>
              <a:rPr lang="es-MX">
                <a:ea typeface="Calibri"/>
                <a:cs typeface="Calibri"/>
              </a:rPr>
              <a:t>, R. H. </a:t>
            </a:r>
            <a:r>
              <a:rPr lang="es-MX" err="1">
                <a:ea typeface="Calibri"/>
                <a:cs typeface="Calibri"/>
              </a:rPr>
              <a:t>Wibowo</a:t>
            </a:r>
            <a:r>
              <a:rPr lang="es-MX">
                <a:ea typeface="Calibri"/>
                <a:cs typeface="Calibri"/>
              </a:rPr>
              <a:t>, and </a:t>
            </a:r>
            <a:r>
              <a:rPr lang="es-MX" err="1">
                <a:ea typeface="Calibri"/>
                <a:cs typeface="Calibri"/>
              </a:rPr>
              <a:t>Sipriyadi</a:t>
            </a:r>
            <a:r>
              <a:rPr lang="es-MX">
                <a:ea typeface="Calibri"/>
                <a:cs typeface="Calibri"/>
              </a:rPr>
              <a:t>, “New invasive </a:t>
            </a:r>
            <a:r>
              <a:rPr lang="es-MX" err="1">
                <a:ea typeface="Calibri"/>
                <a:cs typeface="Calibri"/>
              </a:rPr>
              <a:t>pest</a:t>
            </a:r>
            <a:r>
              <a:rPr lang="es-MX">
                <a:ea typeface="Calibri"/>
                <a:cs typeface="Calibri"/>
              </a:rPr>
              <a:t>, </a:t>
            </a:r>
            <a:r>
              <a:rPr lang="es-MX" err="1">
                <a:ea typeface="Calibri"/>
                <a:cs typeface="Calibri"/>
              </a:rPr>
              <a:t>spodoptera</a:t>
            </a:r>
            <a:r>
              <a:rPr lang="es-MX">
                <a:ea typeface="Calibri"/>
                <a:cs typeface="Calibri"/>
              </a:rPr>
              <a:t> </a:t>
            </a:r>
            <a:r>
              <a:rPr lang="es-MX" err="1">
                <a:ea typeface="Calibri"/>
                <a:cs typeface="Calibri"/>
              </a:rPr>
              <a:t>frugiperda</a:t>
            </a:r>
            <a:r>
              <a:rPr lang="es-MX">
                <a:ea typeface="Calibri"/>
                <a:cs typeface="Calibri"/>
              </a:rPr>
              <a:t> (je </a:t>
            </a:r>
            <a:r>
              <a:rPr lang="es-MX" err="1">
                <a:ea typeface="Calibri"/>
                <a:cs typeface="Calibri"/>
              </a:rPr>
              <a:t>smith</a:t>
            </a:r>
            <a:r>
              <a:rPr lang="es-MX">
                <a:ea typeface="Calibri"/>
                <a:cs typeface="Calibri"/>
              </a:rPr>
              <a:t>)(</a:t>
            </a:r>
            <a:r>
              <a:rPr lang="es-MX" err="1">
                <a:ea typeface="Calibri"/>
                <a:cs typeface="Calibri"/>
              </a:rPr>
              <a:t>lepidoptera</a:t>
            </a:r>
            <a:r>
              <a:rPr lang="es-MX">
                <a:ea typeface="Calibri"/>
                <a:cs typeface="Calibri"/>
              </a:rPr>
              <a:t>: </a:t>
            </a:r>
            <a:r>
              <a:rPr lang="es-MX" err="1">
                <a:ea typeface="Calibri"/>
                <a:cs typeface="Calibri"/>
              </a:rPr>
              <a:t>Noctuidae</a:t>
            </a:r>
            <a:r>
              <a:rPr lang="es-MX">
                <a:ea typeface="Calibri"/>
                <a:cs typeface="Calibri"/>
              </a:rPr>
              <a:t>) </a:t>
            </a:r>
            <a:r>
              <a:rPr lang="es-MX" err="1">
                <a:ea typeface="Calibri"/>
                <a:cs typeface="Calibri"/>
              </a:rPr>
              <a:t>attacking</a:t>
            </a:r>
            <a:r>
              <a:rPr lang="es-MX">
                <a:ea typeface="Calibri"/>
                <a:cs typeface="Calibri"/>
              </a:rPr>
              <a:t> </a:t>
            </a:r>
            <a:r>
              <a:rPr lang="es-MX" err="1">
                <a:ea typeface="Calibri"/>
                <a:cs typeface="Calibri"/>
              </a:rPr>
              <a:t>corn</a:t>
            </a:r>
            <a:r>
              <a:rPr lang="es-MX">
                <a:ea typeface="Calibri"/>
                <a:cs typeface="Calibri"/>
              </a:rPr>
              <a:t> in </a:t>
            </a:r>
            <a:r>
              <a:rPr lang="es-MX" err="1">
                <a:ea typeface="Calibri"/>
                <a:cs typeface="Calibri"/>
              </a:rPr>
              <a:t>bengkulu</a:t>
            </a:r>
            <a:r>
              <a:rPr lang="es-MX">
                <a:ea typeface="Calibri"/>
                <a:cs typeface="Calibri"/>
              </a:rPr>
              <a:t>, indonesia.” 2020. </a:t>
            </a:r>
            <a:endParaRPr lang="en-US">
              <a:ea typeface="Calibri"/>
              <a:cs typeface="Calibri"/>
            </a:endParaRPr>
          </a:p>
          <a:p>
            <a:pPr algn="just"/>
            <a:r>
              <a:rPr lang="es-MX">
                <a:ea typeface="Calibri"/>
                <a:cs typeface="Calibri"/>
              </a:rPr>
              <a:t>[13] S. Sharma, S. </a:t>
            </a:r>
            <a:r>
              <a:rPr lang="es-MX" err="1">
                <a:ea typeface="Calibri"/>
                <a:cs typeface="Calibri"/>
              </a:rPr>
              <a:t>Tiwari</a:t>
            </a:r>
            <a:r>
              <a:rPr lang="es-MX">
                <a:ea typeface="Calibri"/>
                <a:cs typeface="Calibri"/>
              </a:rPr>
              <a:t>, R. B. </a:t>
            </a:r>
            <a:r>
              <a:rPr lang="es-MX" err="1">
                <a:ea typeface="Calibri"/>
                <a:cs typeface="Calibri"/>
              </a:rPr>
              <a:t>Thapa</a:t>
            </a:r>
            <a:r>
              <a:rPr lang="es-MX">
                <a:ea typeface="Calibri"/>
                <a:cs typeface="Calibri"/>
              </a:rPr>
              <a:t>, S. </a:t>
            </a:r>
            <a:r>
              <a:rPr lang="es-MX" err="1">
                <a:ea typeface="Calibri"/>
                <a:cs typeface="Calibri"/>
              </a:rPr>
              <a:t>Neupane</a:t>
            </a:r>
            <a:r>
              <a:rPr lang="es-MX">
                <a:ea typeface="Calibri"/>
                <a:cs typeface="Calibri"/>
              </a:rPr>
              <a:t>, G. V. Reddy, S. </a:t>
            </a:r>
            <a:r>
              <a:rPr lang="es-MX" err="1">
                <a:ea typeface="Calibri"/>
                <a:cs typeface="Calibri"/>
              </a:rPr>
              <a:t>Pokhrel</a:t>
            </a:r>
            <a:r>
              <a:rPr lang="es-MX">
                <a:ea typeface="Calibri"/>
                <a:cs typeface="Calibri"/>
              </a:rPr>
              <a:t>, and R. </a:t>
            </a:r>
            <a:r>
              <a:rPr lang="es-MX" err="1">
                <a:ea typeface="Calibri"/>
                <a:cs typeface="Calibri"/>
              </a:rPr>
              <a:t>Muniappan</a:t>
            </a:r>
            <a:r>
              <a:rPr lang="es-MX">
                <a:ea typeface="Calibri"/>
                <a:cs typeface="Calibri"/>
              </a:rPr>
              <a:t>, “</a:t>
            </a:r>
            <a:r>
              <a:rPr lang="es-MX" err="1">
                <a:ea typeface="Calibri"/>
                <a:cs typeface="Calibri"/>
              </a:rPr>
              <a:t>Life</a:t>
            </a:r>
            <a:r>
              <a:rPr lang="es-MX">
                <a:ea typeface="Calibri"/>
                <a:cs typeface="Calibri"/>
              </a:rPr>
              <a:t> </a:t>
            </a:r>
            <a:r>
              <a:rPr lang="es-MX" err="1">
                <a:ea typeface="Calibri"/>
                <a:cs typeface="Calibri"/>
              </a:rPr>
              <a:t>cycle</a:t>
            </a:r>
            <a:r>
              <a:rPr lang="es-MX">
                <a:ea typeface="Calibri"/>
                <a:cs typeface="Calibri"/>
              </a:rPr>
              <a:t> and </a:t>
            </a:r>
            <a:r>
              <a:rPr lang="es-MX" err="1">
                <a:ea typeface="Calibri"/>
                <a:cs typeface="Calibri"/>
              </a:rPr>
              <a:t>morphometrics</a:t>
            </a:r>
            <a:r>
              <a:rPr lang="es-MX">
                <a:ea typeface="Calibri"/>
                <a:cs typeface="Calibri"/>
              </a:rPr>
              <a:t> </a:t>
            </a:r>
            <a:r>
              <a:rPr lang="es-MX" err="1">
                <a:ea typeface="Calibri"/>
                <a:cs typeface="Calibri"/>
              </a:rPr>
              <a:t>of</a:t>
            </a:r>
            <a:r>
              <a:rPr lang="es-MX">
                <a:ea typeface="Calibri"/>
                <a:cs typeface="Calibri"/>
              </a:rPr>
              <a:t> </a:t>
            </a:r>
            <a:r>
              <a:rPr lang="es-MX" err="1">
                <a:ea typeface="Calibri"/>
                <a:cs typeface="Calibri"/>
              </a:rPr>
              <a:t>fall</a:t>
            </a:r>
            <a:r>
              <a:rPr lang="es-MX">
                <a:ea typeface="Calibri"/>
                <a:cs typeface="Calibri"/>
              </a:rPr>
              <a:t> </a:t>
            </a:r>
            <a:r>
              <a:rPr lang="es-MX" err="1">
                <a:ea typeface="Calibri"/>
                <a:cs typeface="Calibri"/>
              </a:rPr>
              <a:t>armyworm</a:t>
            </a:r>
            <a:r>
              <a:rPr lang="es-MX">
                <a:ea typeface="Calibri"/>
                <a:cs typeface="Calibri"/>
              </a:rPr>
              <a:t> (</a:t>
            </a:r>
            <a:r>
              <a:rPr lang="es-MX" err="1">
                <a:ea typeface="Calibri"/>
                <a:cs typeface="Calibri"/>
              </a:rPr>
              <a:t>spodoptera</a:t>
            </a:r>
            <a:r>
              <a:rPr lang="es-MX">
                <a:ea typeface="Calibri"/>
                <a:cs typeface="Calibri"/>
              </a:rPr>
              <a:t> </a:t>
            </a:r>
            <a:r>
              <a:rPr lang="es-MX" err="1">
                <a:ea typeface="Calibri"/>
                <a:cs typeface="Calibri"/>
              </a:rPr>
              <a:t>frugiperda</a:t>
            </a:r>
            <a:r>
              <a:rPr lang="es-MX">
                <a:ea typeface="Calibri"/>
                <a:cs typeface="Calibri"/>
              </a:rPr>
              <a:t>)(</a:t>
            </a:r>
            <a:r>
              <a:rPr lang="es-MX" err="1">
                <a:ea typeface="Calibri"/>
                <a:cs typeface="Calibri"/>
              </a:rPr>
              <a:t>lepidoptera</a:t>
            </a:r>
            <a:r>
              <a:rPr lang="es-MX">
                <a:ea typeface="Calibri"/>
                <a:cs typeface="Calibri"/>
              </a:rPr>
              <a:t>: </a:t>
            </a:r>
            <a:r>
              <a:rPr lang="es-MX" err="1">
                <a:ea typeface="Calibri"/>
                <a:cs typeface="Calibri"/>
              </a:rPr>
              <a:t>Noctuidae</a:t>
            </a:r>
            <a:r>
              <a:rPr lang="es-MX">
                <a:ea typeface="Calibri"/>
                <a:cs typeface="Calibri"/>
              </a:rPr>
              <a:t>) </a:t>
            </a:r>
            <a:r>
              <a:rPr lang="es-MX" err="1">
                <a:ea typeface="Calibri"/>
                <a:cs typeface="Calibri"/>
              </a:rPr>
              <a:t>on</a:t>
            </a:r>
            <a:r>
              <a:rPr lang="es-MX">
                <a:ea typeface="Calibri"/>
                <a:cs typeface="Calibri"/>
              </a:rPr>
              <a:t> </a:t>
            </a:r>
            <a:r>
              <a:rPr lang="es-MX" err="1">
                <a:ea typeface="Calibri"/>
                <a:cs typeface="Calibri"/>
              </a:rPr>
              <a:t>maize</a:t>
            </a:r>
            <a:r>
              <a:rPr lang="es-MX">
                <a:ea typeface="Calibri"/>
                <a:cs typeface="Calibri"/>
              </a:rPr>
              <a:t> </a:t>
            </a:r>
            <a:r>
              <a:rPr lang="es-MX" err="1">
                <a:ea typeface="Calibri"/>
                <a:cs typeface="Calibri"/>
              </a:rPr>
              <a:t>crop</a:t>
            </a:r>
            <a:r>
              <a:rPr lang="es-MX">
                <a:ea typeface="Calibri"/>
                <a:cs typeface="Calibri"/>
              </a:rPr>
              <a:t>: </a:t>
            </a:r>
            <a:r>
              <a:rPr lang="es-MX" err="1">
                <a:ea typeface="Calibri"/>
                <a:cs typeface="Calibri"/>
              </a:rPr>
              <a:t>Life</a:t>
            </a:r>
            <a:r>
              <a:rPr lang="es-MX">
                <a:ea typeface="Calibri"/>
                <a:cs typeface="Calibri"/>
              </a:rPr>
              <a:t> </a:t>
            </a:r>
            <a:r>
              <a:rPr lang="es-MX" err="1">
                <a:ea typeface="Calibri"/>
                <a:cs typeface="Calibri"/>
              </a:rPr>
              <a:t>cycle</a:t>
            </a:r>
            <a:r>
              <a:rPr lang="es-MX">
                <a:ea typeface="Calibri"/>
                <a:cs typeface="Calibri"/>
              </a:rPr>
              <a:t> and </a:t>
            </a:r>
            <a:r>
              <a:rPr lang="es-MX" err="1">
                <a:ea typeface="Calibri"/>
                <a:cs typeface="Calibri"/>
              </a:rPr>
              <a:t>morphometrics</a:t>
            </a:r>
            <a:r>
              <a:rPr lang="es-MX">
                <a:ea typeface="Calibri"/>
                <a:cs typeface="Calibri"/>
              </a:rPr>
              <a:t> </a:t>
            </a:r>
            <a:r>
              <a:rPr lang="es-MX" err="1">
                <a:ea typeface="Calibri"/>
                <a:cs typeface="Calibri"/>
              </a:rPr>
              <a:t>of</a:t>
            </a:r>
            <a:r>
              <a:rPr lang="es-MX">
                <a:ea typeface="Calibri"/>
                <a:cs typeface="Calibri"/>
              </a:rPr>
              <a:t> </a:t>
            </a:r>
            <a:r>
              <a:rPr lang="es-MX" err="1">
                <a:ea typeface="Calibri"/>
                <a:cs typeface="Calibri"/>
              </a:rPr>
              <a:t>fall</a:t>
            </a:r>
            <a:r>
              <a:rPr lang="es-MX">
                <a:ea typeface="Calibri"/>
                <a:cs typeface="Calibri"/>
              </a:rPr>
              <a:t> </a:t>
            </a:r>
            <a:r>
              <a:rPr lang="es-MX" err="1">
                <a:ea typeface="Calibri"/>
                <a:cs typeface="Calibri"/>
              </a:rPr>
              <a:t>armyworm</a:t>
            </a:r>
            <a:r>
              <a:rPr lang="es-MX">
                <a:ea typeface="Calibri"/>
                <a:cs typeface="Calibri"/>
              </a:rPr>
              <a:t>,” SAARC </a:t>
            </a:r>
            <a:r>
              <a:rPr lang="es-MX" err="1">
                <a:ea typeface="Calibri"/>
                <a:cs typeface="Calibri"/>
              </a:rPr>
              <a:t>Journal</a:t>
            </a:r>
            <a:r>
              <a:rPr lang="es-MX">
                <a:ea typeface="Calibri"/>
                <a:cs typeface="Calibri"/>
              </a:rPr>
              <a:t> </a:t>
            </a:r>
            <a:r>
              <a:rPr lang="es-MX" err="1">
                <a:ea typeface="Calibri"/>
                <a:cs typeface="Calibri"/>
              </a:rPr>
              <a:t>of</a:t>
            </a:r>
            <a:r>
              <a:rPr lang="es-MX">
                <a:ea typeface="Calibri"/>
                <a:cs typeface="Calibri"/>
              </a:rPr>
              <a:t> </a:t>
            </a:r>
            <a:r>
              <a:rPr lang="es-MX" err="1">
                <a:ea typeface="Calibri"/>
                <a:cs typeface="Calibri"/>
              </a:rPr>
              <a:t>Agriculture</a:t>
            </a:r>
            <a:r>
              <a:rPr lang="es-MX">
                <a:ea typeface="Calibri"/>
                <a:cs typeface="Calibri"/>
              </a:rPr>
              <a:t>, vol. 20, no. 1, pp. 77–86, 2022.</a:t>
            </a:r>
          </a:p>
          <a:p>
            <a:pPr algn="just"/>
            <a:endParaRPr lang="es-MX">
              <a:ea typeface="Calibri"/>
              <a:cs typeface="Calibri"/>
            </a:endParaRPr>
          </a:p>
          <a:p>
            <a:pPr algn="just"/>
            <a:r>
              <a:rPr lang="es-MX">
                <a:ea typeface="Calibri"/>
                <a:cs typeface="Calibri"/>
              </a:rPr>
              <a:t>[17] C. </a:t>
            </a:r>
            <a:r>
              <a:rPr lang="es-MX" err="1">
                <a:ea typeface="Calibri"/>
                <a:cs typeface="Calibri"/>
              </a:rPr>
              <a:t>Chisonga</a:t>
            </a:r>
            <a:r>
              <a:rPr lang="es-MX">
                <a:ea typeface="Calibri"/>
                <a:cs typeface="Calibri"/>
              </a:rPr>
              <a:t>, G. </a:t>
            </a:r>
            <a:r>
              <a:rPr lang="es-MX" err="1">
                <a:ea typeface="Calibri"/>
                <a:cs typeface="Calibri"/>
              </a:rPr>
              <a:t>Chipabika</a:t>
            </a:r>
            <a:r>
              <a:rPr lang="es-MX">
                <a:ea typeface="Calibri"/>
                <a:cs typeface="Calibri"/>
              </a:rPr>
              <a:t>, P. H. </a:t>
            </a:r>
            <a:r>
              <a:rPr lang="es-MX" err="1">
                <a:ea typeface="Calibri"/>
                <a:cs typeface="Calibri"/>
              </a:rPr>
              <a:t>Sohati</a:t>
            </a:r>
            <a:r>
              <a:rPr lang="es-MX">
                <a:ea typeface="Calibri"/>
                <a:cs typeface="Calibri"/>
              </a:rPr>
              <a:t>, and R. D. Harrison, “</a:t>
            </a:r>
            <a:r>
              <a:rPr lang="es-MX" err="1">
                <a:ea typeface="Calibri"/>
                <a:cs typeface="Calibri"/>
              </a:rPr>
              <a:t>Understanding</a:t>
            </a:r>
            <a:r>
              <a:rPr lang="es-MX">
                <a:ea typeface="Calibri"/>
                <a:cs typeface="Calibri"/>
              </a:rPr>
              <a:t> </a:t>
            </a:r>
            <a:r>
              <a:rPr lang="es-MX" err="1">
                <a:ea typeface="Calibri"/>
                <a:cs typeface="Calibri"/>
              </a:rPr>
              <a:t>the</a:t>
            </a:r>
            <a:r>
              <a:rPr lang="es-MX">
                <a:ea typeface="Calibri"/>
                <a:cs typeface="Calibri"/>
              </a:rPr>
              <a:t> </a:t>
            </a:r>
            <a:r>
              <a:rPr lang="es-MX" err="1">
                <a:ea typeface="Calibri"/>
                <a:cs typeface="Calibri"/>
              </a:rPr>
              <a:t>impact</a:t>
            </a:r>
            <a:r>
              <a:rPr lang="es-MX">
                <a:ea typeface="Calibri"/>
                <a:cs typeface="Calibri"/>
              </a:rPr>
              <a:t> </a:t>
            </a:r>
            <a:r>
              <a:rPr lang="es-MX" err="1">
                <a:ea typeface="Calibri"/>
                <a:cs typeface="Calibri"/>
              </a:rPr>
              <a:t>of</a:t>
            </a:r>
            <a:r>
              <a:rPr lang="es-MX">
                <a:ea typeface="Calibri"/>
                <a:cs typeface="Calibri"/>
              </a:rPr>
              <a:t> </a:t>
            </a:r>
            <a:r>
              <a:rPr lang="es-MX" err="1">
                <a:ea typeface="Calibri"/>
                <a:cs typeface="Calibri"/>
              </a:rPr>
              <a:t>fall</a:t>
            </a:r>
            <a:r>
              <a:rPr lang="es-MX">
                <a:ea typeface="Calibri"/>
                <a:cs typeface="Calibri"/>
              </a:rPr>
              <a:t> </a:t>
            </a:r>
            <a:r>
              <a:rPr lang="es-MX" err="1">
                <a:ea typeface="Calibri"/>
                <a:cs typeface="Calibri"/>
              </a:rPr>
              <a:t>armyworm</a:t>
            </a:r>
            <a:r>
              <a:rPr lang="es-MX">
                <a:ea typeface="Calibri"/>
                <a:cs typeface="Calibri"/>
              </a:rPr>
              <a:t> (</a:t>
            </a:r>
            <a:r>
              <a:rPr lang="es-MX" err="1">
                <a:ea typeface="Calibri"/>
                <a:cs typeface="Calibri"/>
              </a:rPr>
              <a:t>spodoptera</a:t>
            </a:r>
            <a:r>
              <a:rPr lang="es-MX">
                <a:ea typeface="Calibri"/>
                <a:cs typeface="Calibri"/>
              </a:rPr>
              <a:t> </a:t>
            </a:r>
            <a:r>
              <a:rPr lang="es-MX" err="1">
                <a:ea typeface="Calibri"/>
                <a:cs typeface="Calibri"/>
              </a:rPr>
              <a:t>frugiperda</a:t>
            </a:r>
            <a:r>
              <a:rPr lang="es-MX">
                <a:ea typeface="Calibri"/>
                <a:cs typeface="Calibri"/>
              </a:rPr>
              <a:t> je </a:t>
            </a:r>
            <a:r>
              <a:rPr lang="es-MX" err="1">
                <a:ea typeface="Calibri"/>
                <a:cs typeface="Calibri"/>
              </a:rPr>
              <a:t>smith</a:t>
            </a:r>
            <a:r>
              <a:rPr lang="es-MX">
                <a:ea typeface="Calibri"/>
                <a:cs typeface="Calibri"/>
              </a:rPr>
              <a:t>) </a:t>
            </a:r>
            <a:r>
              <a:rPr lang="es-MX" err="1">
                <a:ea typeface="Calibri"/>
                <a:cs typeface="Calibri"/>
              </a:rPr>
              <a:t>leaf</a:t>
            </a:r>
            <a:r>
              <a:rPr lang="es-MX">
                <a:ea typeface="Calibri"/>
                <a:cs typeface="Calibri"/>
              </a:rPr>
              <a:t> </a:t>
            </a:r>
            <a:r>
              <a:rPr lang="es-MX" err="1">
                <a:ea typeface="Calibri"/>
                <a:cs typeface="Calibri"/>
              </a:rPr>
              <a:t>damage</a:t>
            </a:r>
            <a:r>
              <a:rPr lang="es-MX">
                <a:ea typeface="Calibri"/>
                <a:cs typeface="Calibri"/>
              </a:rPr>
              <a:t> </a:t>
            </a:r>
            <a:r>
              <a:rPr lang="es-MX" err="1">
                <a:ea typeface="Calibri"/>
                <a:cs typeface="Calibri"/>
              </a:rPr>
              <a:t>on</a:t>
            </a:r>
            <a:r>
              <a:rPr lang="es-MX">
                <a:ea typeface="Calibri"/>
                <a:cs typeface="Calibri"/>
              </a:rPr>
              <a:t> </a:t>
            </a:r>
            <a:r>
              <a:rPr lang="es-MX" err="1">
                <a:ea typeface="Calibri"/>
                <a:cs typeface="Calibri"/>
              </a:rPr>
              <a:t>maize</a:t>
            </a:r>
            <a:r>
              <a:rPr lang="es-MX">
                <a:ea typeface="Calibri"/>
                <a:cs typeface="Calibri"/>
              </a:rPr>
              <a:t> </a:t>
            </a:r>
            <a:r>
              <a:rPr lang="es-MX" err="1">
                <a:ea typeface="Calibri"/>
                <a:cs typeface="Calibri"/>
              </a:rPr>
              <a:t>yields</a:t>
            </a:r>
            <a:r>
              <a:rPr lang="es-MX">
                <a:ea typeface="Calibri"/>
                <a:cs typeface="Calibri"/>
              </a:rPr>
              <a:t>,” </a:t>
            </a:r>
            <a:r>
              <a:rPr lang="es-MX" err="1">
                <a:ea typeface="Calibri"/>
                <a:cs typeface="Calibri"/>
              </a:rPr>
              <a:t>PLoS</a:t>
            </a:r>
            <a:r>
              <a:rPr lang="es-MX">
                <a:ea typeface="Calibri"/>
                <a:cs typeface="Calibri"/>
              </a:rPr>
              <a:t> </a:t>
            </a:r>
            <a:r>
              <a:rPr lang="es-MX" err="1">
                <a:ea typeface="Calibri"/>
                <a:cs typeface="Calibri"/>
              </a:rPr>
              <a:t>One</a:t>
            </a:r>
            <a:r>
              <a:rPr lang="es-MX">
                <a:ea typeface="Calibri"/>
                <a:cs typeface="Calibri"/>
              </a:rPr>
              <a:t>, vol. 18, no. 6, p. e0279138, 2023. </a:t>
            </a:r>
          </a:p>
          <a:p>
            <a:pPr algn="just"/>
            <a:endParaRPr lang="es-MX">
              <a:ea typeface="Calibri"/>
              <a:cs typeface="Calibri"/>
            </a:endParaRPr>
          </a:p>
          <a:p>
            <a:pPr algn="just"/>
            <a:r>
              <a:rPr lang="es-MX">
                <a:ea typeface="Calibri"/>
                <a:cs typeface="Calibri"/>
              </a:rPr>
              <a:t>[19] M. Á. Rodríguez-García, F. García-Sánchez, and R. Valencia-García, “</a:t>
            </a:r>
            <a:r>
              <a:rPr lang="es-MX" err="1">
                <a:ea typeface="Calibri"/>
                <a:cs typeface="Calibri"/>
              </a:rPr>
              <a:t>Knowledgebased</a:t>
            </a:r>
            <a:r>
              <a:rPr lang="es-MX">
                <a:ea typeface="Calibri"/>
                <a:cs typeface="Calibri"/>
              </a:rPr>
              <a:t> </a:t>
            </a:r>
            <a:r>
              <a:rPr lang="es-MX" err="1">
                <a:ea typeface="Calibri"/>
                <a:cs typeface="Calibri"/>
              </a:rPr>
              <a:t>system</a:t>
            </a:r>
            <a:r>
              <a:rPr lang="es-MX">
                <a:ea typeface="Calibri"/>
                <a:cs typeface="Calibri"/>
              </a:rPr>
              <a:t> </a:t>
            </a:r>
            <a:r>
              <a:rPr lang="es-MX" err="1">
                <a:ea typeface="Calibri"/>
                <a:cs typeface="Calibri"/>
              </a:rPr>
              <a:t>for</a:t>
            </a:r>
            <a:r>
              <a:rPr lang="es-MX">
                <a:ea typeface="Calibri"/>
                <a:cs typeface="Calibri"/>
              </a:rPr>
              <a:t> </a:t>
            </a:r>
            <a:r>
              <a:rPr lang="es-MX" err="1">
                <a:ea typeface="Calibri"/>
                <a:cs typeface="Calibri"/>
              </a:rPr>
              <a:t>crop</a:t>
            </a:r>
            <a:r>
              <a:rPr lang="es-MX">
                <a:ea typeface="Calibri"/>
                <a:cs typeface="Calibri"/>
              </a:rPr>
              <a:t> </a:t>
            </a:r>
            <a:r>
              <a:rPr lang="es-MX" err="1">
                <a:ea typeface="Calibri"/>
                <a:cs typeface="Calibri"/>
              </a:rPr>
              <a:t>pests</a:t>
            </a:r>
            <a:r>
              <a:rPr lang="es-MX">
                <a:ea typeface="Calibri"/>
                <a:cs typeface="Calibri"/>
              </a:rPr>
              <a:t> and </a:t>
            </a:r>
            <a:r>
              <a:rPr lang="es-MX" err="1">
                <a:ea typeface="Calibri"/>
                <a:cs typeface="Calibri"/>
              </a:rPr>
              <a:t>diseases</a:t>
            </a:r>
            <a:r>
              <a:rPr lang="es-MX">
                <a:ea typeface="Calibri"/>
                <a:cs typeface="Calibri"/>
              </a:rPr>
              <a:t> </a:t>
            </a:r>
            <a:r>
              <a:rPr lang="es-MX" err="1">
                <a:ea typeface="Calibri"/>
                <a:cs typeface="Calibri"/>
              </a:rPr>
              <a:t>recognition</a:t>
            </a:r>
            <a:r>
              <a:rPr lang="es-MX">
                <a:ea typeface="Calibri"/>
                <a:cs typeface="Calibri"/>
              </a:rPr>
              <a:t>,” </a:t>
            </a:r>
            <a:r>
              <a:rPr lang="es-MX" err="1">
                <a:ea typeface="Calibri"/>
                <a:cs typeface="Calibri"/>
              </a:rPr>
              <a:t>Electronics</a:t>
            </a:r>
            <a:r>
              <a:rPr lang="es-MX">
                <a:ea typeface="Calibri"/>
                <a:cs typeface="Calibri"/>
              </a:rPr>
              <a:t>, vol. 10, no. 8, p. 905, 2021. </a:t>
            </a:r>
            <a:endParaRPr lang="es-MX" dirty="0"/>
          </a:p>
        </p:txBody>
      </p:sp>
    </p:spTree>
    <p:extLst>
      <p:ext uri="{BB962C8B-B14F-4D97-AF65-F5344CB8AC3E}">
        <p14:creationId xmlns:p14="http://schemas.microsoft.com/office/powerpoint/2010/main" val="744951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a:extLst>
            <a:ext uri="{FF2B5EF4-FFF2-40B4-BE49-F238E27FC236}">
              <a16:creationId xmlns:a16="http://schemas.microsoft.com/office/drawing/2014/main" id="{FAA84DE3-AE0E-4629-3957-8CF627EE047C}"/>
            </a:ext>
          </a:extLst>
        </p:cNvPr>
        <p:cNvGrpSpPr/>
        <p:nvPr/>
      </p:nvGrpSpPr>
      <p:grpSpPr>
        <a:xfrm>
          <a:off x="0" y="0"/>
          <a:ext cx="0" cy="0"/>
          <a:chOff x="0" y="0"/>
          <a:chExt cx="0" cy="0"/>
        </a:xfrm>
      </p:grpSpPr>
      <p:sp>
        <p:nvSpPr>
          <p:cNvPr id="4" name="Marcador de fecha 3">
            <a:extLst>
              <a:ext uri="{FF2B5EF4-FFF2-40B4-BE49-F238E27FC236}">
                <a16:creationId xmlns:a16="http://schemas.microsoft.com/office/drawing/2014/main" id="{7C53D3EF-A5AC-B005-A86E-89F56FAB369B}"/>
              </a:ext>
            </a:extLst>
          </p:cNvPr>
          <p:cNvSpPr>
            <a:spLocks noGrp="1"/>
          </p:cNvSpPr>
          <p:nvPr>
            <p:ph type="dt" sz="half" idx="10"/>
          </p:nvPr>
        </p:nvSpPr>
        <p:spPr/>
        <p:txBody>
          <a:bodyPr/>
          <a:lstStyle/>
          <a:p>
            <a:fld id="{2D100002-A037-4417-8245-4C4DE518A7ED}" type="datetime1">
              <a:rPr lang="es-MX" smtClean="0"/>
              <a:t>27/07/2025</a:t>
            </a:fld>
            <a:endParaRPr lang="es-MX"/>
          </a:p>
        </p:txBody>
      </p:sp>
      <p:sp>
        <p:nvSpPr>
          <p:cNvPr id="5" name="Marcador de pie de página 4">
            <a:extLst>
              <a:ext uri="{FF2B5EF4-FFF2-40B4-BE49-F238E27FC236}">
                <a16:creationId xmlns:a16="http://schemas.microsoft.com/office/drawing/2014/main" id="{1D930C6F-44F2-53D9-FEEF-1E51ABDE34C5}"/>
              </a:ext>
            </a:extLst>
          </p:cNvPr>
          <p:cNvSpPr>
            <a:spLocks noGrp="1"/>
          </p:cNvSpPr>
          <p:nvPr>
            <p:ph type="ftr" sz="quarter" idx="11"/>
          </p:nvPr>
        </p:nvSpPr>
        <p:spPr/>
        <p:txBody>
          <a:bodyPr/>
          <a:lstStyle/>
          <a:p>
            <a:r>
              <a:rPr lang="es-MX"/>
              <a:t>Doctorado en Ciencias de la Ingeniería</a:t>
            </a:r>
          </a:p>
        </p:txBody>
      </p:sp>
      <p:sp>
        <p:nvSpPr>
          <p:cNvPr id="6" name="Marcador de número de diapositiva 5">
            <a:extLst>
              <a:ext uri="{FF2B5EF4-FFF2-40B4-BE49-F238E27FC236}">
                <a16:creationId xmlns:a16="http://schemas.microsoft.com/office/drawing/2014/main" id="{DA6DF523-DB6F-668D-C3C0-C3772A96DE3D}"/>
              </a:ext>
            </a:extLst>
          </p:cNvPr>
          <p:cNvSpPr>
            <a:spLocks noGrp="1"/>
          </p:cNvSpPr>
          <p:nvPr>
            <p:ph type="sldNum" sz="quarter" idx="12"/>
          </p:nvPr>
        </p:nvSpPr>
        <p:spPr/>
        <p:txBody>
          <a:bodyPr/>
          <a:lstStyle/>
          <a:p>
            <a:fld id="{D74BF314-0C7D-49E4-90AD-09E292FB2CEB}" type="slidenum">
              <a:rPr lang="es-MX" smtClean="0"/>
              <a:t>16</a:t>
            </a:fld>
            <a:endParaRPr lang="es-MX"/>
          </a:p>
        </p:txBody>
      </p:sp>
      <p:sp>
        <p:nvSpPr>
          <p:cNvPr id="7" name="Rectángulo 6">
            <a:extLst>
              <a:ext uri="{FF2B5EF4-FFF2-40B4-BE49-F238E27FC236}">
                <a16:creationId xmlns:a16="http://schemas.microsoft.com/office/drawing/2014/main" id="{A261B180-6236-E488-70E2-98A303BF2E27}"/>
              </a:ext>
            </a:extLst>
          </p:cNvPr>
          <p:cNvSpPr/>
          <p:nvPr/>
        </p:nvSpPr>
        <p:spPr>
          <a:xfrm>
            <a:off x="378823" y="552889"/>
            <a:ext cx="10831286" cy="5355312"/>
          </a:xfrm>
          <a:prstGeom prst="rect">
            <a:avLst/>
          </a:prstGeom>
        </p:spPr>
        <p:txBody>
          <a:bodyPr wrap="square" lIns="91440" tIns="45720" rIns="91440" bIns="45720" anchor="t">
            <a:spAutoFit/>
          </a:bodyPr>
          <a:lstStyle/>
          <a:p>
            <a:pPr algn="just"/>
            <a:r>
              <a:rPr lang="es-MX"/>
              <a:t>[20] C. </a:t>
            </a:r>
            <a:r>
              <a:rPr lang="es-MX" err="1"/>
              <a:t>Ashwini</a:t>
            </a:r>
            <a:r>
              <a:rPr lang="es-MX"/>
              <a:t> and V. </a:t>
            </a:r>
            <a:r>
              <a:rPr lang="es-MX" err="1"/>
              <a:t>Sellam</a:t>
            </a:r>
            <a:r>
              <a:rPr lang="es-MX"/>
              <a:t>, “</a:t>
            </a:r>
            <a:r>
              <a:rPr lang="es-MX" err="1"/>
              <a:t>Corn</a:t>
            </a:r>
            <a:r>
              <a:rPr lang="es-MX"/>
              <a:t> </a:t>
            </a:r>
            <a:r>
              <a:rPr lang="es-MX" err="1"/>
              <a:t>disease</a:t>
            </a:r>
            <a:r>
              <a:rPr lang="es-MX"/>
              <a:t> </a:t>
            </a:r>
            <a:r>
              <a:rPr lang="es-MX" err="1"/>
              <a:t>detection</a:t>
            </a:r>
            <a:r>
              <a:rPr lang="es-MX"/>
              <a:t> </a:t>
            </a:r>
            <a:r>
              <a:rPr lang="es-MX" err="1"/>
              <a:t>based</a:t>
            </a:r>
            <a:r>
              <a:rPr lang="es-MX"/>
              <a:t> </a:t>
            </a:r>
            <a:r>
              <a:rPr lang="es-MX" err="1"/>
              <a:t>on</a:t>
            </a:r>
            <a:r>
              <a:rPr lang="es-MX"/>
              <a:t> </a:t>
            </a:r>
            <a:r>
              <a:rPr lang="es-MX" err="1"/>
              <a:t>deep</a:t>
            </a:r>
            <a:r>
              <a:rPr lang="es-MX"/>
              <a:t> neural </a:t>
            </a:r>
            <a:r>
              <a:rPr lang="es-MX" err="1"/>
              <a:t>network</a:t>
            </a:r>
            <a:r>
              <a:rPr lang="es-MX"/>
              <a:t> </a:t>
            </a:r>
            <a:r>
              <a:rPr lang="es-MX" err="1"/>
              <a:t>for</a:t>
            </a:r>
            <a:r>
              <a:rPr lang="es-MX"/>
              <a:t> </a:t>
            </a:r>
            <a:r>
              <a:rPr lang="es-MX" err="1"/>
              <a:t>substantiating</a:t>
            </a:r>
            <a:r>
              <a:rPr lang="es-MX"/>
              <a:t> </a:t>
            </a:r>
            <a:r>
              <a:rPr lang="es-MX" err="1"/>
              <a:t>the</a:t>
            </a:r>
            <a:r>
              <a:rPr lang="es-MX"/>
              <a:t> </a:t>
            </a:r>
            <a:r>
              <a:rPr lang="es-MX" err="1"/>
              <a:t>crop</a:t>
            </a:r>
            <a:r>
              <a:rPr lang="es-MX"/>
              <a:t> </a:t>
            </a:r>
            <a:r>
              <a:rPr lang="es-MX" err="1"/>
              <a:t>yield</a:t>
            </a:r>
            <a:r>
              <a:rPr lang="es-MX"/>
              <a:t>,” </a:t>
            </a:r>
            <a:r>
              <a:rPr lang="es-MX" err="1"/>
              <a:t>Appl</a:t>
            </a:r>
            <a:r>
              <a:rPr lang="es-MX"/>
              <a:t> </a:t>
            </a:r>
            <a:r>
              <a:rPr lang="es-MX" err="1"/>
              <a:t>Math</a:t>
            </a:r>
            <a:r>
              <a:rPr lang="es-MX"/>
              <a:t>, vol. 16, no. 3, pp. 423–433, 2022. </a:t>
            </a:r>
          </a:p>
          <a:p>
            <a:pPr algn="just"/>
            <a:r>
              <a:rPr lang="es-MX"/>
              <a:t>[21] R. </a:t>
            </a:r>
            <a:r>
              <a:rPr lang="es-MX" err="1"/>
              <a:t>Prabha</a:t>
            </a:r>
            <a:r>
              <a:rPr lang="es-MX"/>
              <a:t>, J. Kennedy, G. </a:t>
            </a:r>
            <a:r>
              <a:rPr lang="es-MX" err="1"/>
              <a:t>Vanitha</a:t>
            </a:r>
            <a:r>
              <a:rPr lang="es-MX"/>
              <a:t>, N. </a:t>
            </a:r>
            <a:r>
              <a:rPr lang="es-MX" err="1"/>
              <a:t>Sathiah</a:t>
            </a:r>
            <a:r>
              <a:rPr lang="es-MX"/>
              <a:t>, and M. B. Priya, “Artificial </a:t>
            </a:r>
            <a:r>
              <a:rPr lang="es-MX" err="1"/>
              <a:t>intelligence-powered</a:t>
            </a:r>
            <a:r>
              <a:rPr lang="es-MX"/>
              <a:t> </a:t>
            </a:r>
            <a:r>
              <a:rPr lang="es-MX" err="1"/>
              <a:t>expert</a:t>
            </a:r>
            <a:r>
              <a:rPr lang="es-MX"/>
              <a:t> </a:t>
            </a:r>
            <a:r>
              <a:rPr lang="es-MX" err="1"/>
              <a:t>system</a:t>
            </a:r>
            <a:r>
              <a:rPr lang="es-MX"/>
              <a:t> </a:t>
            </a:r>
            <a:r>
              <a:rPr lang="es-MX" err="1"/>
              <a:t>model</a:t>
            </a:r>
            <a:r>
              <a:rPr lang="es-MX"/>
              <a:t> </a:t>
            </a:r>
            <a:r>
              <a:rPr lang="es-MX" err="1"/>
              <a:t>for</a:t>
            </a:r>
            <a:r>
              <a:rPr lang="es-MX"/>
              <a:t> </a:t>
            </a:r>
            <a:r>
              <a:rPr lang="es-MX" err="1"/>
              <a:t>identifying</a:t>
            </a:r>
            <a:r>
              <a:rPr lang="es-MX"/>
              <a:t> </a:t>
            </a:r>
            <a:r>
              <a:rPr lang="es-MX" err="1"/>
              <a:t>fall</a:t>
            </a:r>
            <a:r>
              <a:rPr lang="es-MX"/>
              <a:t> </a:t>
            </a:r>
            <a:r>
              <a:rPr lang="es-MX" err="1"/>
              <a:t>armyworm</a:t>
            </a:r>
            <a:r>
              <a:rPr lang="es-MX"/>
              <a:t> </a:t>
            </a:r>
            <a:r>
              <a:rPr lang="es-MX" err="1"/>
              <a:t>infestation</a:t>
            </a:r>
            <a:r>
              <a:rPr lang="es-MX"/>
              <a:t> in </a:t>
            </a:r>
            <a:r>
              <a:rPr lang="es-MX" err="1"/>
              <a:t>maize</a:t>
            </a:r>
            <a:r>
              <a:rPr lang="es-MX"/>
              <a:t> (</a:t>
            </a:r>
            <a:r>
              <a:rPr lang="es-MX" err="1"/>
              <a:t>zea</a:t>
            </a:r>
            <a:r>
              <a:rPr lang="es-MX"/>
              <a:t> </a:t>
            </a:r>
            <a:r>
              <a:rPr lang="es-MX" err="1"/>
              <a:t>mays</a:t>
            </a:r>
            <a:r>
              <a:rPr lang="es-MX"/>
              <a:t> l.),” </a:t>
            </a:r>
            <a:r>
              <a:rPr lang="es-MX" err="1"/>
              <a:t>Journal</a:t>
            </a:r>
            <a:r>
              <a:rPr lang="es-MX"/>
              <a:t> </a:t>
            </a:r>
            <a:r>
              <a:rPr lang="es-MX" err="1"/>
              <a:t>of</a:t>
            </a:r>
            <a:r>
              <a:rPr lang="es-MX"/>
              <a:t> </a:t>
            </a:r>
            <a:r>
              <a:rPr lang="es-MX" err="1"/>
              <a:t>Applied</a:t>
            </a:r>
            <a:r>
              <a:rPr lang="es-MX"/>
              <a:t> and Natural </a:t>
            </a:r>
            <a:r>
              <a:rPr lang="es-MX" err="1"/>
              <a:t>Science</a:t>
            </a:r>
            <a:r>
              <a:rPr lang="es-MX"/>
              <a:t>, vol. 13, no. 4, p. 1339, 2021. </a:t>
            </a:r>
            <a:endParaRPr lang="es-MX">
              <a:ea typeface="Calibri"/>
              <a:cs typeface="Calibri"/>
            </a:endParaRPr>
          </a:p>
          <a:p>
            <a:pPr algn="just"/>
            <a:r>
              <a:rPr lang="es-MX"/>
              <a:t>[22] M. M. </a:t>
            </a:r>
            <a:r>
              <a:rPr lang="es-MX" err="1"/>
              <a:t>Rahaman</a:t>
            </a:r>
            <a:r>
              <a:rPr lang="es-MX"/>
              <a:t>, S. </a:t>
            </a:r>
            <a:r>
              <a:rPr lang="es-MX" err="1"/>
              <a:t>Umer</a:t>
            </a:r>
            <a:r>
              <a:rPr lang="es-MX"/>
              <a:t>, M. </a:t>
            </a:r>
            <a:r>
              <a:rPr lang="es-MX" err="1"/>
              <a:t>Azharuddin</a:t>
            </a:r>
            <a:r>
              <a:rPr lang="es-MX"/>
              <a:t>, and A. Hassan, “</a:t>
            </a:r>
            <a:r>
              <a:rPr lang="es-MX" err="1"/>
              <a:t>Image-based</a:t>
            </a:r>
            <a:r>
              <a:rPr lang="es-MX"/>
              <a:t> </a:t>
            </a:r>
            <a:r>
              <a:rPr lang="es-MX" err="1"/>
              <a:t>blight</a:t>
            </a:r>
            <a:r>
              <a:rPr lang="es-MX"/>
              <a:t> </a:t>
            </a:r>
            <a:r>
              <a:rPr lang="es-MX" err="1"/>
              <a:t>disease</a:t>
            </a:r>
            <a:r>
              <a:rPr lang="es-MX"/>
              <a:t> </a:t>
            </a:r>
            <a:r>
              <a:rPr lang="es-MX" err="1"/>
              <a:t>detection</a:t>
            </a:r>
            <a:r>
              <a:rPr lang="es-MX"/>
              <a:t> in </a:t>
            </a:r>
            <a:r>
              <a:rPr lang="es-MX" err="1"/>
              <a:t>crops</a:t>
            </a:r>
            <a:r>
              <a:rPr lang="es-MX"/>
              <a:t> </a:t>
            </a:r>
            <a:r>
              <a:rPr lang="es-MX" err="1"/>
              <a:t>using</a:t>
            </a:r>
            <a:r>
              <a:rPr lang="es-MX"/>
              <a:t> ensemble </a:t>
            </a:r>
            <a:r>
              <a:rPr lang="es-MX" err="1"/>
              <a:t>deep</a:t>
            </a:r>
            <a:r>
              <a:rPr lang="es-MX"/>
              <a:t> neural </a:t>
            </a:r>
            <a:r>
              <a:rPr lang="es-MX" err="1"/>
              <a:t>networks</a:t>
            </a:r>
            <a:r>
              <a:rPr lang="es-MX"/>
              <a:t> </a:t>
            </a:r>
            <a:r>
              <a:rPr lang="es-MX" err="1"/>
              <a:t>for</a:t>
            </a:r>
            <a:r>
              <a:rPr lang="es-MX"/>
              <a:t> </a:t>
            </a:r>
            <a:r>
              <a:rPr lang="es-MX" err="1"/>
              <a:t>agricultural</a:t>
            </a:r>
            <a:r>
              <a:rPr lang="es-MX"/>
              <a:t> </a:t>
            </a:r>
            <a:r>
              <a:rPr lang="es-MX" err="1"/>
              <a:t>applications</a:t>
            </a:r>
            <a:r>
              <a:rPr lang="es-MX"/>
              <a:t>,” </a:t>
            </a:r>
            <a:r>
              <a:rPr lang="es-MX" err="1"/>
              <a:t>Journal</a:t>
            </a:r>
            <a:r>
              <a:rPr lang="es-MX"/>
              <a:t> </a:t>
            </a:r>
            <a:r>
              <a:rPr lang="es-MX" err="1"/>
              <a:t>of</a:t>
            </a:r>
            <a:r>
              <a:rPr lang="es-MX"/>
              <a:t> Natural </a:t>
            </a:r>
            <a:r>
              <a:rPr lang="es-MX" err="1"/>
              <a:t>Pesticide</a:t>
            </a:r>
            <a:r>
              <a:rPr lang="es-MX"/>
              <a:t> </a:t>
            </a:r>
            <a:r>
              <a:rPr lang="es-MX" err="1"/>
              <a:t>Research</a:t>
            </a:r>
            <a:r>
              <a:rPr lang="es-MX"/>
              <a:t>, vol. 12, p. 100130, 2025. [Online]. </a:t>
            </a:r>
            <a:r>
              <a:rPr lang="es-MX" err="1"/>
              <a:t>Available</a:t>
            </a:r>
            <a:r>
              <a:rPr lang="es-MX"/>
              <a:t>: https://www.sciencedirect.com/science/article/pii/S2773078625000202 </a:t>
            </a:r>
            <a:endParaRPr lang="es-MX">
              <a:ea typeface="Calibri"/>
              <a:cs typeface="Calibri"/>
            </a:endParaRPr>
          </a:p>
          <a:p>
            <a:pPr algn="just"/>
            <a:r>
              <a:rPr lang="es-MX"/>
              <a:t>[23] L. Du, Y. </a:t>
            </a:r>
            <a:r>
              <a:rPr lang="es-MX" err="1"/>
              <a:t>Sun</a:t>
            </a:r>
            <a:r>
              <a:rPr lang="es-MX"/>
              <a:t>, S. Chen, J. Feng, Y. Zhao, Z. Yan, X. Zhang, and Y. </a:t>
            </a:r>
            <a:r>
              <a:rPr lang="es-MX" err="1"/>
              <a:t>Bian</a:t>
            </a:r>
            <a:r>
              <a:rPr lang="es-MX"/>
              <a:t>, “A novel </a:t>
            </a:r>
            <a:r>
              <a:rPr lang="es-MX" err="1"/>
              <a:t>object</a:t>
            </a:r>
            <a:r>
              <a:rPr lang="es-MX"/>
              <a:t> </a:t>
            </a:r>
            <a:r>
              <a:rPr lang="es-MX" err="1"/>
              <a:t>detection</a:t>
            </a:r>
            <a:r>
              <a:rPr lang="es-MX"/>
              <a:t> </a:t>
            </a:r>
            <a:r>
              <a:rPr lang="es-MX" err="1"/>
              <a:t>model</a:t>
            </a:r>
            <a:r>
              <a:rPr lang="es-MX"/>
              <a:t> </a:t>
            </a:r>
            <a:r>
              <a:rPr lang="es-MX" err="1"/>
              <a:t>based</a:t>
            </a:r>
            <a:r>
              <a:rPr lang="es-MX"/>
              <a:t> </a:t>
            </a:r>
            <a:r>
              <a:rPr lang="es-MX" err="1"/>
              <a:t>on</a:t>
            </a:r>
            <a:r>
              <a:rPr lang="es-MX"/>
              <a:t> </a:t>
            </a:r>
            <a:r>
              <a:rPr lang="es-MX" err="1"/>
              <a:t>faster</a:t>
            </a:r>
            <a:r>
              <a:rPr lang="es-MX"/>
              <a:t> r-</a:t>
            </a:r>
            <a:r>
              <a:rPr lang="es-MX" err="1"/>
              <a:t>cnn</a:t>
            </a:r>
            <a:r>
              <a:rPr lang="es-MX"/>
              <a:t> </a:t>
            </a:r>
            <a:r>
              <a:rPr lang="es-MX" err="1"/>
              <a:t>for</a:t>
            </a:r>
            <a:r>
              <a:rPr lang="es-MX"/>
              <a:t> </a:t>
            </a:r>
            <a:r>
              <a:rPr lang="es-MX" err="1"/>
              <a:t>spodoptera</a:t>
            </a:r>
            <a:r>
              <a:rPr lang="es-MX"/>
              <a:t> </a:t>
            </a:r>
            <a:r>
              <a:rPr lang="es-MX" err="1"/>
              <a:t>frugiperda</a:t>
            </a:r>
            <a:r>
              <a:rPr lang="es-MX"/>
              <a:t> </a:t>
            </a:r>
            <a:r>
              <a:rPr lang="es-MX" err="1"/>
              <a:t>according</a:t>
            </a:r>
            <a:r>
              <a:rPr lang="es-MX"/>
              <a:t> </a:t>
            </a:r>
            <a:r>
              <a:rPr lang="es-MX" err="1"/>
              <a:t>to</a:t>
            </a:r>
            <a:r>
              <a:rPr lang="es-MX"/>
              <a:t> </a:t>
            </a:r>
            <a:r>
              <a:rPr lang="es-MX" err="1"/>
              <a:t>feeding</a:t>
            </a:r>
            <a:r>
              <a:rPr lang="es-MX"/>
              <a:t> trace </a:t>
            </a:r>
            <a:r>
              <a:rPr lang="es-MX" err="1"/>
              <a:t>of</a:t>
            </a:r>
            <a:r>
              <a:rPr lang="es-MX"/>
              <a:t> </a:t>
            </a:r>
            <a:r>
              <a:rPr lang="es-MX" err="1"/>
              <a:t>corn</a:t>
            </a:r>
            <a:r>
              <a:rPr lang="es-MX"/>
              <a:t> </a:t>
            </a:r>
            <a:r>
              <a:rPr lang="es-MX" err="1"/>
              <a:t>leaves</a:t>
            </a:r>
            <a:r>
              <a:rPr lang="es-MX"/>
              <a:t>,” </a:t>
            </a:r>
            <a:r>
              <a:rPr lang="es-MX" err="1"/>
              <a:t>Agriculture</a:t>
            </a:r>
            <a:r>
              <a:rPr lang="es-MX"/>
              <a:t>, vol. 12, no. 2, p. 248, 2022. </a:t>
            </a:r>
            <a:endParaRPr lang="es-MX">
              <a:ea typeface="Calibri"/>
              <a:cs typeface="Calibri"/>
            </a:endParaRPr>
          </a:p>
          <a:p>
            <a:pPr algn="just"/>
            <a:r>
              <a:rPr lang="es-MX"/>
              <a:t>[24] L. E. Raya González, N. Saldaña-Robles, V. A. A. Camarena, J. Cepeda-Negrete, A. d. J. B. Gaytán, M. Abraham-Juárez, C. G. Vaca et al., “Artificial </a:t>
            </a:r>
            <a:r>
              <a:rPr lang="es-MX" err="1"/>
              <a:t>intelligence</a:t>
            </a:r>
            <a:r>
              <a:rPr lang="es-MX"/>
              <a:t> </a:t>
            </a:r>
            <a:r>
              <a:rPr lang="es-MX" err="1"/>
              <a:t>model</a:t>
            </a:r>
            <a:r>
              <a:rPr lang="es-MX"/>
              <a:t> </a:t>
            </a:r>
            <a:r>
              <a:rPr lang="es-MX" err="1"/>
              <a:t>for</a:t>
            </a:r>
            <a:r>
              <a:rPr lang="es-MX"/>
              <a:t> </a:t>
            </a:r>
            <a:r>
              <a:rPr lang="es-MX" err="1"/>
              <a:t>disease</a:t>
            </a:r>
            <a:r>
              <a:rPr lang="es-MX"/>
              <a:t> and </a:t>
            </a:r>
            <a:r>
              <a:rPr lang="es-MX" err="1"/>
              <a:t>pest</a:t>
            </a:r>
            <a:r>
              <a:rPr lang="es-MX"/>
              <a:t> </a:t>
            </a:r>
            <a:r>
              <a:rPr lang="es-MX" err="1"/>
              <a:t>detection</a:t>
            </a:r>
            <a:r>
              <a:rPr lang="es-MX"/>
              <a:t> in </a:t>
            </a:r>
            <a:r>
              <a:rPr lang="es-MX" err="1"/>
              <a:t>maize</a:t>
            </a:r>
            <a:r>
              <a:rPr lang="es-MX"/>
              <a:t> </a:t>
            </a:r>
            <a:r>
              <a:rPr lang="es-MX" err="1"/>
              <a:t>using</a:t>
            </a:r>
            <a:r>
              <a:rPr lang="es-MX"/>
              <a:t> a </a:t>
            </a:r>
            <a:r>
              <a:rPr lang="es-MX" err="1"/>
              <a:t>hybrid</a:t>
            </a:r>
            <a:r>
              <a:rPr lang="es-MX"/>
              <a:t> </a:t>
            </a:r>
            <a:r>
              <a:rPr lang="es-MX" err="1"/>
              <a:t>convolutional</a:t>
            </a:r>
            <a:r>
              <a:rPr lang="es-MX"/>
              <a:t> neural </a:t>
            </a:r>
            <a:r>
              <a:rPr lang="es-MX" err="1"/>
              <a:t>networks</a:t>
            </a:r>
            <a:r>
              <a:rPr lang="es-MX"/>
              <a:t> and </a:t>
            </a:r>
            <a:r>
              <a:rPr lang="es-MX" err="1"/>
              <a:t>support</a:t>
            </a:r>
            <a:r>
              <a:rPr lang="es-MX"/>
              <a:t> vector machines </a:t>
            </a:r>
            <a:r>
              <a:rPr lang="es-MX" err="1"/>
              <a:t>approach</a:t>
            </a:r>
            <a:r>
              <a:rPr lang="es-MX"/>
              <a:t>,” Artificial </a:t>
            </a:r>
            <a:r>
              <a:rPr lang="es-MX" err="1"/>
              <a:t>Intelligence</a:t>
            </a:r>
            <a:r>
              <a:rPr lang="es-MX"/>
              <a:t> </a:t>
            </a:r>
            <a:r>
              <a:rPr lang="es-MX" err="1"/>
              <a:t>Model</a:t>
            </a:r>
            <a:r>
              <a:rPr lang="es-MX"/>
              <a:t> </a:t>
            </a:r>
            <a:r>
              <a:rPr lang="es-MX" err="1"/>
              <a:t>for</a:t>
            </a:r>
            <a:r>
              <a:rPr lang="es-MX"/>
              <a:t> </a:t>
            </a:r>
            <a:r>
              <a:rPr lang="es-MX" err="1"/>
              <a:t>Disease</a:t>
            </a:r>
            <a:r>
              <a:rPr lang="es-MX"/>
              <a:t> and Pest </a:t>
            </a:r>
            <a:r>
              <a:rPr lang="es-MX" err="1"/>
              <a:t>Detection</a:t>
            </a:r>
            <a:r>
              <a:rPr lang="es-MX"/>
              <a:t> in </a:t>
            </a:r>
            <a:r>
              <a:rPr lang="es-MX" err="1"/>
              <a:t>Maize</a:t>
            </a:r>
            <a:r>
              <a:rPr lang="es-MX"/>
              <a:t> </a:t>
            </a:r>
            <a:r>
              <a:rPr lang="es-MX" err="1"/>
              <a:t>Using</a:t>
            </a:r>
            <a:r>
              <a:rPr lang="es-MX"/>
              <a:t> a </a:t>
            </a:r>
            <a:r>
              <a:rPr lang="es-MX" err="1"/>
              <a:t>Hybrid</a:t>
            </a:r>
            <a:r>
              <a:rPr lang="es-MX"/>
              <a:t> </a:t>
            </a:r>
            <a:r>
              <a:rPr lang="es-MX" err="1"/>
              <a:t>Convolutional</a:t>
            </a:r>
            <a:r>
              <a:rPr lang="es-MX"/>
              <a:t> Neural Networks and </a:t>
            </a:r>
            <a:r>
              <a:rPr lang="es-MX" err="1"/>
              <a:t>Support</a:t>
            </a:r>
            <a:r>
              <a:rPr lang="es-MX"/>
              <a:t> Vector Machines </a:t>
            </a:r>
            <a:r>
              <a:rPr lang="es-MX" err="1"/>
              <a:t>Approach</a:t>
            </a:r>
            <a:r>
              <a:rPr lang="es-MX"/>
              <a:t>. </a:t>
            </a:r>
            <a:endParaRPr lang="es-MX">
              <a:ea typeface="Calibri"/>
              <a:cs typeface="Calibri"/>
            </a:endParaRPr>
          </a:p>
          <a:p>
            <a:pPr algn="just"/>
            <a:r>
              <a:rPr lang="es-MX">
                <a:ea typeface="Calibri"/>
                <a:cs typeface="Calibri"/>
              </a:rPr>
              <a:t>[29] D. Sena </a:t>
            </a:r>
            <a:r>
              <a:rPr lang="es-MX" err="1">
                <a:ea typeface="Calibri"/>
                <a:cs typeface="Calibri"/>
              </a:rPr>
              <a:t>Jr</a:t>
            </a:r>
            <a:r>
              <a:rPr lang="es-MX">
                <a:ea typeface="Calibri"/>
                <a:cs typeface="Calibri"/>
              </a:rPr>
              <a:t>, F. Pinto, D. Queiroz, and P. Viana, “</a:t>
            </a:r>
            <a:r>
              <a:rPr lang="es-MX" err="1">
                <a:ea typeface="Calibri"/>
                <a:cs typeface="Calibri"/>
              </a:rPr>
              <a:t>Fall</a:t>
            </a:r>
            <a:r>
              <a:rPr lang="es-MX">
                <a:ea typeface="Calibri"/>
                <a:cs typeface="Calibri"/>
              </a:rPr>
              <a:t> </a:t>
            </a:r>
            <a:r>
              <a:rPr lang="es-MX" err="1">
                <a:ea typeface="Calibri"/>
                <a:cs typeface="Calibri"/>
              </a:rPr>
              <a:t>armyworm</a:t>
            </a:r>
            <a:r>
              <a:rPr lang="es-MX">
                <a:ea typeface="Calibri"/>
                <a:cs typeface="Calibri"/>
              </a:rPr>
              <a:t> </a:t>
            </a:r>
            <a:r>
              <a:rPr lang="es-MX" err="1">
                <a:ea typeface="Calibri"/>
                <a:cs typeface="Calibri"/>
              </a:rPr>
              <a:t>damaged</a:t>
            </a:r>
            <a:r>
              <a:rPr lang="es-MX">
                <a:ea typeface="Calibri"/>
                <a:cs typeface="Calibri"/>
              </a:rPr>
              <a:t> </a:t>
            </a:r>
            <a:r>
              <a:rPr lang="es-MX" err="1">
                <a:ea typeface="Calibri"/>
                <a:cs typeface="Calibri"/>
              </a:rPr>
              <a:t>maize</a:t>
            </a:r>
            <a:r>
              <a:rPr lang="es-MX">
                <a:ea typeface="Calibri"/>
                <a:cs typeface="Calibri"/>
              </a:rPr>
              <a:t> </a:t>
            </a:r>
            <a:r>
              <a:rPr lang="es-MX" err="1">
                <a:ea typeface="Calibri"/>
                <a:cs typeface="Calibri"/>
              </a:rPr>
              <a:t>plant</a:t>
            </a:r>
            <a:r>
              <a:rPr lang="es-MX">
                <a:ea typeface="Calibri"/>
                <a:cs typeface="Calibri"/>
              </a:rPr>
              <a:t> </a:t>
            </a:r>
            <a:r>
              <a:rPr lang="es-MX" err="1">
                <a:ea typeface="Calibri"/>
                <a:cs typeface="Calibri"/>
              </a:rPr>
              <a:t>identification</a:t>
            </a:r>
            <a:r>
              <a:rPr lang="es-MX">
                <a:ea typeface="Calibri"/>
                <a:cs typeface="Calibri"/>
              </a:rPr>
              <a:t> </a:t>
            </a:r>
            <a:r>
              <a:rPr lang="es-MX" err="1">
                <a:ea typeface="Calibri"/>
                <a:cs typeface="Calibri"/>
              </a:rPr>
              <a:t>using</a:t>
            </a:r>
            <a:r>
              <a:rPr lang="es-MX">
                <a:ea typeface="Calibri"/>
                <a:cs typeface="Calibri"/>
              </a:rPr>
              <a:t> digital </a:t>
            </a:r>
            <a:r>
              <a:rPr lang="es-MX" err="1">
                <a:ea typeface="Calibri"/>
                <a:cs typeface="Calibri"/>
              </a:rPr>
              <a:t>images</a:t>
            </a:r>
            <a:r>
              <a:rPr lang="es-MX">
                <a:ea typeface="Calibri"/>
                <a:cs typeface="Calibri"/>
              </a:rPr>
              <a:t>,” </a:t>
            </a:r>
            <a:r>
              <a:rPr lang="es-MX" err="1">
                <a:ea typeface="Calibri"/>
                <a:cs typeface="Calibri"/>
              </a:rPr>
              <a:t>Biosystems</a:t>
            </a:r>
            <a:r>
              <a:rPr lang="es-MX">
                <a:ea typeface="Calibri"/>
                <a:cs typeface="Calibri"/>
              </a:rPr>
              <a:t> </a:t>
            </a:r>
            <a:r>
              <a:rPr lang="es-MX" err="1">
                <a:ea typeface="Calibri"/>
                <a:cs typeface="Calibri"/>
              </a:rPr>
              <a:t>Engineering</a:t>
            </a:r>
            <a:r>
              <a:rPr lang="es-MX">
                <a:ea typeface="Calibri"/>
                <a:cs typeface="Calibri"/>
              </a:rPr>
              <a:t>, vol. 85, no. 4, pp. 449–454, 2003. [Online]. </a:t>
            </a:r>
            <a:r>
              <a:rPr lang="es-MX" err="1">
                <a:ea typeface="Calibri"/>
                <a:cs typeface="Calibri"/>
              </a:rPr>
              <a:t>Available</a:t>
            </a:r>
            <a:r>
              <a:rPr lang="es-MX">
                <a:ea typeface="Calibri"/>
                <a:cs typeface="Calibri"/>
              </a:rPr>
              <a:t>: </a:t>
            </a:r>
          </a:p>
          <a:p>
            <a:pPr algn="just"/>
            <a:endParaRPr lang="es-MX">
              <a:ea typeface="Calibri"/>
              <a:cs typeface="Calibri"/>
            </a:endParaRPr>
          </a:p>
        </p:txBody>
      </p:sp>
    </p:spTree>
    <p:extLst>
      <p:ext uri="{BB962C8B-B14F-4D97-AF65-F5344CB8AC3E}">
        <p14:creationId xmlns:p14="http://schemas.microsoft.com/office/powerpoint/2010/main" val="4116766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56705" y="252260"/>
            <a:ext cx="10515600" cy="715530"/>
          </a:xfrm>
        </p:spPr>
        <p:txBody>
          <a:bodyPr/>
          <a:lstStyle/>
          <a:p>
            <a:r>
              <a:rPr lang="es-MX" dirty="0"/>
              <a:t>Índice</a:t>
            </a:r>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dirty="0"/>
          </a:p>
        </p:txBody>
      </p:sp>
      <p:sp>
        <p:nvSpPr>
          <p:cNvPr id="6" name="Marcador de número de diapositiva 5"/>
          <p:cNvSpPr>
            <a:spLocks noGrp="1"/>
          </p:cNvSpPr>
          <p:nvPr>
            <p:ph type="sldNum" sz="quarter" idx="12"/>
          </p:nvPr>
        </p:nvSpPr>
        <p:spPr/>
        <p:txBody>
          <a:bodyPr/>
          <a:lstStyle/>
          <a:p>
            <a:fld id="{D74BF314-0C7D-49E4-90AD-09E292FB2CEB}" type="slidenum">
              <a:rPr lang="es-MX" smtClean="0"/>
              <a:t>2</a:t>
            </a:fld>
            <a:endParaRPr lang="es-MX"/>
          </a:p>
        </p:txBody>
      </p:sp>
      <p:sp>
        <p:nvSpPr>
          <p:cNvPr id="7" name="CuadroTexto 6"/>
          <p:cNvSpPr txBox="1"/>
          <p:nvPr/>
        </p:nvSpPr>
        <p:spPr>
          <a:xfrm>
            <a:off x="360541" y="763130"/>
            <a:ext cx="11442108" cy="4370427"/>
          </a:xfrm>
          <a:prstGeom prst="rect">
            <a:avLst/>
          </a:prstGeom>
          <a:noFill/>
        </p:spPr>
        <p:txBody>
          <a:bodyPr wrap="square" lIns="91440" tIns="45720" rIns="91440" bIns="45720" rtlCol="0" anchor="t">
            <a:spAutoFit/>
          </a:bodyPr>
          <a:lstStyle/>
          <a:p>
            <a:pPr algn="r"/>
            <a:r>
              <a:rPr lang="es-MX" dirty="0"/>
              <a:t>   									</a:t>
            </a:r>
            <a:r>
              <a:rPr lang="es-MX" b="1" dirty="0"/>
              <a:t>                        Pág. </a:t>
            </a:r>
            <a:r>
              <a:rPr lang="es-MX" b="1" dirty="0" err="1"/>
              <a:t>Núm</a:t>
            </a:r>
            <a:r>
              <a:rPr lang="en-US" b="1" dirty="0"/>
              <a:t> </a:t>
            </a:r>
            <a:endParaRPr lang="es-ES" dirty="0">
              <a:ea typeface="Calibri" panose="020F0502020204030204"/>
              <a:cs typeface="Calibri" panose="020F0502020204030204"/>
            </a:endParaRPr>
          </a:p>
          <a:p>
            <a:pPr algn="just"/>
            <a:r>
              <a:rPr lang="en-US" sz="1600" b="1" dirty="0"/>
              <a:t>1.-Identification of Resistance to the Corn Weevil (Sitophilus </a:t>
            </a:r>
            <a:r>
              <a:rPr lang="en-US" sz="1600" b="1" err="1"/>
              <a:t>zeamais</a:t>
            </a:r>
            <a:r>
              <a:rPr lang="en-US" sz="1600" b="1" dirty="0"/>
              <a:t> M.) in Mexican Maize Races (Zea mays L.)         3</a:t>
            </a:r>
            <a:endParaRPr lang="en-US" sz="1600" b="1" dirty="0">
              <a:ea typeface="Calibri"/>
              <a:cs typeface="Calibri"/>
            </a:endParaRPr>
          </a:p>
          <a:p>
            <a:pPr algn="just"/>
            <a:r>
              <a:rPr lang="en-US" sz="1600" b="1" dirty="0"/>
              <a:t>2.- Peasant strategies for the use and conservation of native corn in </a:t>
            </a:r>
            <a:r>
              <a:rPr lang="en-US" sz="1600" b="1" dirty="0" err="1"/>
              <a:t>Juchitepec</a:t>
            </a:r>
            <a:r>
              <a:rPr lang="en-US" sz="1600" b="1" dirty="0"/>
              <a:t>, Estado de </a:t>
            </a:r>
            <a:r>
              <a:rPr lang="en-US" sz="1600" b="1" dirty="0" err="1"/>
              <a:t>Méx</a:t>
            </a:r>
            <a:r>
              <a:rPr lang="en-US" sz="1600" b="1" dirty="0"/>
              <a:t>                                                         4</a:t>
            </a:r>
            <a:endParaRPr lang="en-US" sz="1600" b="1" dirty="0">
              <a:ea typeface="Calibri" panose="020F0502020204030204"/>
              <a:cs typeface="Calibri" panose="020F0502020204030204"/>
            </a:endParaRPr>
          </a:p>
          <a:p>
            <a:pPr algn="just"/>
            <a:r>
              <a:rPr lang="es-MX" sz="1600" b="1" dirty="0"/>
              <a:t>3.- </a:t>
            </a:r>
            <a:r>
              <a:rPr lang="en-US" sz="1600" b="1" dirty="0">
                <a:ea typeface="+mj-lt"/>
                <a:cs typeface="+mj-lt"/>
              </a:rPr>
              <a:t>The study examined the abundance of arthropods and natural enemies in two growth                                     5</a:t>
            </a:r>
          </a:p>
          <a:p>
            <a:pPr algn="just"/>
            <a:r>
              <a:rPr lang="en-US" sz="1600" b="1" dirty="0">
                <a:ea typeface="+mj-lt"/>
                <a:cs typeface="+mj-lt"/>
              </a:rPr>
              <a:t>       phases of hybrid corn in Solok District, Indonesia.</a:t>
            </a:r>
            <a:r>
              <a:rPr lang="en-US" sz="1600" b="1" dirty="0"/>
              <a:t>				                                   </a:t>
            </a:r>
            <a:endParaRPr lang="en-US" sz="1600" b="1" dirty="0">
              <a:ea typeface="Calibri"/>
              <a:cs typeface="Calibri"/>
            </a:endParaRPr>
          </a:p>
          <a:p>
            <a:pPr algn="just"/>
            <a:r>
              <a:rPr lang="en-US" sz="1600" b="1" dirty="0"/>
              <a:t>11.- </a:t>
            </a:r>
            <a:r>
              <a:rPr lang="en-US" sz="1600" b="1" dirty="0">
                <a:ea typeface="+mj-lt"/>
                <a:cs typeface="+mj-lt"/>
              </a:rPr>
              <a:t>New invasive pest, Spodoptera </a:t>
            </a:r>
            <a:r>
              <a:rPr lang="en-US" sz="1600" b="1" err="1">
                <a:ea typeface="+mj-lt"/>
                <a:cs typeface="+mj-lt"/>
              </a:rPr>
              <a:t>frugiperda</a:t>
            </a:r>
            <a:r>
              <a:rPr lang="en-US" sz="1600" b="1" dirty="0">
                <a:ea typeface="+mj-lt"/>
                <a:cs typeface="+mj-lt"/>
              </a:rPr>
              <a:t> (J. E. Smith) (Lepidoptera: </a:t>
            </a:r>
            <a:r>
              <a:rPr lang="en-US" sz="1600" b="1" err="1">
                <a:ea typeface="+mj-lt"/>
                <a:cs typeface="+mj-lt"/>
              </a:rPr>
              <a:t>Noctuidae</a:t>
            </a:r>
            <a:r>
              <a:rPr lang="en-US" sz="1600" b="1" dirty="0">
                <a:ea typeface="+mj-lt"/>
                <a:cs typeface="+mj-lt"/>
              </a:rPr>
              <a:t>),</a:t>
            </a:r>
          </a:p>
          <a:p>
            <a:pPr algn="r"/>
            <a:r>
              <a:rPr lang="en-US" sz="1600" b="1" dirty="0">
                <a:ea typeface="+mj-lt"/>
                <a:cs typeface="+mj-lt"/>
              </a:rPr>
              <a:t>        attacking corn in Bengkulu, Indonesia.</a:t>
            </a:r>
            <a:r>
              <a:rPr lang="en-US" sz="1600" b="1" dirty="0"/>
              <a:t>			                                                                        6			                 </a:t>
            </a:r>
            <a:endParaRPr lang="en-US" sz="1600" b="1" dirty="0">
              <a:ea typeface="Calibri"/>
              <a:cs typeface="Calibri"/>
            </a:endParaRPr>
          </a:p>
          <a:p>
            <a:pPr algn="just"/>
            <a:r>
              <a:rPr lang="es-US" sz="1600" b="1" dirty="0">
                <a:ea typeface="Calibri"/>
                <a:cs typeface="Calibri"/>
              </a:rPr>
              <a:t>13.-</a:t>
            </a:r>
            <a:r>
              <a:rPr lang="en-US" sz="1600" b="1" dirty="0">
                <a:ea typeface="+mj-lt"/>
                <a:cs typeface="+mj-lt"/>
              </a:rPr>
              <a:t>Life cycle and morphometrics of fall armyworm (Spodoptera </a:t>
            </a:r>
            <a:r>
              <a:rPr lang="en-US" sz="1600" b="1" err="1">
                <a:ea typeface="+mj-lt"/>
                <a:cs typeface="+mj-lt"/>
              </a:rPr>
              <a:t>frugiperda</a:t>
            </a:r>
            <a:r>
              <a:rPr lang="en-US" sz="1600" b="1" dirty="0">
                <a:ea typeface="+mj-lt"/>
                <a:cs typeface="+mj-lt"/>
              </a:rPr>
              <a:t>) (Lepidoptera: </a:t>
            </a:r>
            <a:r>
              <a:rPr lang="en-US" sz="1600" b="1" err="1">
                <a:ea typeface="+mj-lt"/>
                <a:cs typeface="+mj-lt"/>
              </a:rPr>
              <a:t>noctuidae</a:t>
            </a:r>
            <a:r>
              <a:rPr lang="en-US" sz="1600" b="1" dirty="0">
                <a:ea typeface="+mj-lt"/>
                <a:cs typeface="+mj-lt"/>
              </a:rPr>
              <a:t>) on maize crop</a:t>
            </a:r>
            <a:endParaRPr lang="es-US" sz="1600" b="1">
              <a:ea typeface="+mj-lt"/>
              <a:cs typeface="+mj-lt"/>
            </a:endParaRPr>
          </a:p>
          <a:p>
            <a:pPr algn="just"/>
            <a:r>
              <a:rPr lang="en-US" sz="1600" b="1"/>
              <a:t>14.- Understanding the impact of fall armyworm (Spodoptera </a:t>
            </a:r>
            <a:r>
              <a:rPr lang="en-US" sz="1600" b="1" err="1"/>
              <a:t>frugiperda</a:t>
            </a:r>
            <a:r>
              <a:rPr lang="en-US" sz="1600" b="1"/>
              <a:t> J. E. Smith) leaf damage on maize yields.			16</a:t>
            </a:r>
            <a:endParaRPr lang="en-US" sz="1600" b="1">
              <a:ea typeface="Calibri"/>
              <a:cs typeface="Calibri"/>
            </a:endParaRPr>
          </a:p>
          <a:p>
            <a:pPr algn="just"/>
            <a:r>
              <a:rPr lang="en-US" sz="1600" b="1" dirty="0"/>
              <a:t>15.- </a:t>
            </a:r>
            <a:r>
              <a:rPr lang="en-US" sz="1600" b="1" dirty="0">
                <a:hlinkClick r:id="rId2" action="ppaction://hlinksldjump"/>
              </a:rPr>
              <a:t>Context-aware local abnormality detection in crowded scene</a:t>
            </a:r>
            <a:r>
              <a:rPr lang="en-US" sz="1600" b="1" dirty="0"/>
              <a:t>					17</a:t>
            </a:r>
            <a:endParaRPr lang="en-US" sz="1600" b="1" dirty="0">
              <a:ea typeface="Calibri"/>
              <a:cs typeface="Calibri"/>
            </a:endParaRPr>
          </a:p>
          <a:p>
            <a:pPr algn="just"/>
            <a:r>
              <a:rPr lang="en-US" sz="1600" b="1" dirty="0"/>
              <a:t>16.-</a:t>
            </a:r>
            <a:r>
              <a:rPr lang="en-US" sz="1600" b="1" dirty="0">
                <a:hlinkClick r:id="rId3" action="ppaction://hlinksldjump"/>
              </a:rPr>
              <a:t>Fall Armyworm Damaged Maize Plant Identification using Digital Images</a:t>
            </a:r>
            <a:r>
              <a:rPr lang="en-US" sz="1600" b="1" dirty="0"/>
              <a:t>	                                                18</a:t>
            </a:r>
            <a:endParaRPr lang="en-US" sz="1600" b="1" dirty="0">
              <a:ea typeface="Calibri"/>
              <a:cs typeface="Calibri"/>
            </a:endParaRPr>
          </a:p>
          <a:p>
            <a:pPr algn="just"/>
            <a:r>
              <a:rPr lang="en-US" sz="1600" b="1" dirty="0"/>
              <a:t>19.- </a:t>
            </a:r>
            <a:r>
              <a:rPr lang="en-US" sz="1600" b="1" dirty="0">
                <a:latin typeface="Calibri"/>
                <a:ea typeface="Calibri"/>
                <a:cs typeface="Calibri"/>
                <a:hlinkClick r:id="" action="ppaction://noaction"/>
              </a:rPr>
              <a:t>Artificial intelligence-powered expert system model for identifying fall</a:t>
            </a:r>
            <a:br>
              <a:rPr lang="en-US" sz="1600" b="1" dirty="0">
                <a:latin typeface="Calibri"/>
                <a:ea typeface="Calibri"/>
                <a:cs typeface="Calibri"/>
              </a:rPr>
            </a:br>
            <a:r>
              <a:rPr lang="en-US" sz="1600" b="1" dirty="0">
                <a:latin typeface="Calibri"/>
                <a:ea typeface="Calibri"/>
                <a:cs typeface="Calibri"/>
                <a:hlinkClick r:id="" action="ppaction://noaction"/>
              </a:rPr>
              <a:t>armyworm infestation in maize </a:t>
            </a:r>
            <a:r>
              <a:rPr lang="en-US" sz="1600" b="1" dirty="0">
                <a:hlinkClick r:id="" action="ppaction://noaction"/>
              </a:rPr>
              <a:t>(Zea mays L.) (2021)</a:t>
            </a:r>
            <a:r>
              <a:rPr lang="en-US" sz="1600" b="1" dirty="0"/>
              <a:t>	                         19</a:t>
            </a:r>
            <a:endParaRPr lang="en-US" sz="1600" b="1" dirty="0">
              <a:ea typeface="Calibri"/>
              <a:cs typeface="Calibri"/>
            </a:endParaRPr>
          </a:p>
          <a:p>
            <a:pPr algn="just"/>
            <a:r>
              <a:rPr lang="en-US" sz="1600" b="1" dirty="0"/>
              <a:t>20.- </a:t>
            </a:r>
            <a:r>
              <a:rPr lang="en-US" sz="1600" b="1" err="1">
                <a:hlinkClick r:id="" action="ppaction://noaction"/>
              </a:rPr>
              <a:t>Referencias</a:t>
            </a:r>
            <a:r>
              <a:rPr lang="en-US" sz="1600" b="1" dirty="0">
                <a:hlinkClick r:id="" action="ppaction://noaction"/>
              </a:rPr>
              <a:t> 	</a:t>
            </a:r>
            <a:r>
              <a:rPr lang="en-US" b="1" dirty="0"/>
              <a:t>									21</a:t>
            </a:r>
            <a:endParaRPr lang="en-US" b="1" dirty="0">
              <a:ea typeface="Calibri"/>
              <a:cs typeface="Calibri"/>
            </a:endParaRPr>
          </a:p>
          <a:p>
            <a:endParaRPr lang="es-MX" dirty="0"/>
          </a:p>
        </p:txBody>
      </p:sp>
    </p:spTree>
    <p:extLst>
      <p:ext uri="{BB962C8B-B14F-4D97-AF65-F5344CB8AC3E}">
        <p14:creationId xmlns:p14="http://schemas.microsoft.com/office/powerpoint/2010/main" val="341957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8" name="Título 1"/>
          <p:cNvSpPr>
            <a:spLocks noGrp="1"/>
          </p:cNvSpPr>
          <p:nvPr>
            <p:ph type="title"/>
          </p:nvPr>
        </p:nvSpPr>
        <p:spPr>
          <a:xfrm>
            <a:off x="703465" y="257190"/>
            <a:ext cx="10515600" cy="385670"/>
          </a:xfrm>
        </p:spPr>
        <p:txBody>
          <a:bodyPr>
            <a:noAutofit/>
          </a:bodyPr>
          <a:lstStyle/>
          <a:p>
            <a:pPr algn="just"/>
            <a:r>
              <a:rPr lang="es-MX" sz="2400" b="1" dirty="0"/>
              <a:t>Multi-object tracking with inter-</a:t>
            </a:r>
            <a:r>
              <a:rPr lang="es-MX" sz="2400" b="1" dirty="0" err="1"/>
              <a:t>feedback</a:t>
            </a:r>
            <a:r>
              <a:rPr lang="es-MX" sz="2400" b="1" dirty="0"/>
              <a:t> </a:t>
            </a:r>
            <a:r>
              <a:rPr lang="es-MX" sz="2400" b="1" dirty="0" err="1"/>
              <a:t>between</a:t>
            </a:r>
            <a:r>
              <a:rPr lang="es-MX" sz="2400" b="1" dirty="0"/>
              <a:t> </a:t>
            </a:r>
            <a:r>
              <a:rPr lang="es-MX" sz="2400" b="1" dirty="0" err="1"/>
              <a:t>detection</a:t>
            </a:r>
            <a:r>
              <a:rPr lang="es-MX" sz="2400" b="1" dirty="0"/>
              <a:t> and tracking, </a:t>
            </a:r>
            <a:r>
              <a:rPr lang="es-MX" sz="2400" b="1" dirty="0" err="1"/>
              <a:t>Shu</a:t>
            </a:r>
            <a:r>
              <a:rPr lang="es-MX" sz="2400" b="1" dirty="0"/>
              <a:t> Tian et. </a:t>
            </a:r>
            <a:r>
              <a:rPr lang="es-MX" sz="2400" b="1" dirty="0" err="1"/>
              <a:t>Al,continuación</a:t>
            </a:r>
            <a:r>
              <a:rPr lang="es-MX" sz="2400" b="1" dirty="0"/>
              <a:t>…</a:t>
            </a:r>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a:p>
        </p:txBody>
      </p:sp>
      <p:sp>
        <p:nvSpPr>
          <p:cNvPr id="6" name="Marcador de número de diapositiva 5"/>
          <p:cNvSpPr>
            <a:spLocks noGrp="1"/>
          </p:cNvSpPr>
          <p:nvPr>
            <p:ph type="sldNum" sz="quarter" idx="12"/>
          </p:nvPr>
        </p:nvSpPr>
        <p:spPr/>
        <p:txBody>
          <a:bodyPr/>
          <a:lstStyle/>
          <a:p>
            <a:fld id="{D74BF314-0C7D-49E4-90AD-09E292FB2CEB}" type="slidenum">
              <a:rPr lang="es-MX" smtClean="0"/>
              <a:t>3</a:t>
            </a:fld>
            <a:endParaRPr lang="es-MX"/>
          </a:p>
        </p:txBody>
      </p:sp>
      <p:pic>
        <p:nvPicPr>
          <p:cNvPr id="7" name="Imagen 6"/>
          <p:cNvPicPr>
            <a:picLocks noChangeAspect="1"/>
          </p:cNvPicPr>
          <p:nvPr/>
        </p:nvPicPr>
        <p:blipFill>
          <a:blip r:embed="rId2"/>
          <a:stretch>
            <a:fillRect/>
          </a:stretch>
        </p:blipFill>
        <p:spPr>
          <a:xfrm>
            <a:off x="2714171" y="856584"/>
            <a:ext cx="6169740" cy="5130433"/>
          </a:xfrm>
          <a:prstGeom prst="rect">
            <a:avLst/>
          </a:prstGeom>
        </p:spPr>
      </p:pic>
      <p:sp>
        <p:nvSpPr>
          <p:cNvPr id="9" name="Rectángulo 8"/>
          <p:cNvSpPr/>
          <p:nvPr/>
        </p:nvSpPr>
        <p:spPr>
          <a:xfrm>
            <a:off x="2209800" y="5987018"/>
            <a:ext cx="6999930" cy="369332"/>
          </a:xfrm>
          <a:prstGeom prst="rect">
            <a:avLst/>
          </a:prstGeom>
        </p:spPr>
        <p:txBody>
          <a:bodyPr wrap="none">
            <a:spAutoFit/>
          </a:bodyPr>
          <a:lstStyle/>
          <a:p>
            <a:r>
              <a:rPr lang="es-MX" dirty="0"/>
              <a:t>Seguimiento de los resultados en un crucero vehicular, Tian et al. (2016) </a:t>
            </a:r>
          </a:p>
        </p:txBody>
      </p:sp>
    </p:spTree>
    <p:extLst>
      <p:ext uri="{BB962C8B-B14F-4D97-AF65-F5344CB8AC3E}">
        <p14:creationId xmlns:p14="http://schemas.microsoft.com/office/powerpoint/2010/main" val="1921545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46759" y="271190"/>
            <a:ext cx="10515600" cy="549275"/>
          </a:xfrm>
        </p:spPr>
        <p:txBody>
          <a:bodyPr>
            <a:normAutofit/>
          </a:bodyPr>
          <a:lstStyle/>
          <a:p>
            <a:r>
              <a:rPr lang="en-US" sz="2000" b="1" dirty="0"/>
              <a:t>Image segmentation and proto-objects detection based visual tracking, </a:t>
            </a:r>
            <a:r>
              <a:rPr lang="es-MX" sz="2000" b="1" dirty="0"/>
              <a:t>Yanga, </a:t>
            </a:r>
            <a:r>
              <a:rPr lang="es-MX" sz="2000" b="1" dirty="0" err="1"/>
              <a:t>Xin</a:t>
            </a:r>
            <a:r>
              <a:rPr lang="es-MX" sz="2000" b="1" dirty="0"/>
              <a:t>, et. al.</a:t>
            </a:r>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a:p>
        </p:txBody>
      </p:sp>
      <p:sp>
        <p:nvSpPr>
          <p:cNvPr id="6" name="Marcador de número de diapositiva 5"/>
          <p:cNvSpPr>
            <a:spLocks noGrp="1"/>
          </p:cNvSpPr>
          <p:nvPr>
            <p:ph type="sldNum" sz="quarter" idx="12"/>
          </p:nvPr>
        </p:nvSpPr>
        <p:spPr/>
        <p:txBody>
          <a:bodyPr/>
          <a:lstStyle/>
          <a:p>
            <a:fld id="{D74BF314-0C7D-49E4-90AD-09E292FB2CEB}" type="slidenum">
              <a:rPr lang="es-MX" smtClean="0"/>
              <a:t>4</a:t>
            </a:fld>
            <a:endParaRPr lang="es-MX"/>
          </a:p>
        </p:txBody>
      </p:sp>
      <p:sp>
        <p:nvSpPr>
          <p:cNvPr id="7" name="Rectángulo 6"/>
          <p:cNvSpPr/>
          <p:nvPr/>
        </p:nvSpPr>
        <p:spPr>
          <a:xfrm>
            <a:off x="838199" y="1146404"/>
            <a:ext cx="9821091" cy="2862322"/>
          </a:xfrm>
          <a:prstGeom prst="rect">
            <a:avLst/>
          </a:prstGeom>
        </p:spPr>
        <p:txBody>
          <a:bodyPr wrap="square">
            <a:spAutoFit/>
          </a:bodyPr>
          <a:lstStyle/>
          <a:p>
            <a:pPr algn="just"/>
            <a:r>
              <a:rPr lang="es-MX" dirty="0"/>
              <a:t>Mencionan un estudio de métodos tradicionales de seguimiento visual y cómo éstos son propensos a fallar al momento de hacer un seguimiento. Proponen un nuevo método basado en la segmentación y seguimiento de </a:t>
            </a:r>
            <a:r>
              <a:rPr lang="es-MX" dirty="0" err="1"/>
              <a:t>protoobjetos</a:t>
            </a:r>
            <a:r>
              <a:rPr lang="es-MX" dirty="0"/>
              <a:t>, Yang et al. (2017). Utilizan el enfoque del algoritmo de Análisis Semántico Probabilístico , (</a:t>
            </a:r>
            <a:r>
              <a:rPr lang="es-MX" dirty="0" err="1"/>
              <a:t>probabilistic</a:t>
            </a:r>
            <a:r>
              <a:rPr lang="es-MX" dirty="0"/>
              <a:t> </a:t>
            </a:r>
            <a:r>
              <a:rPr lang="es-MX" dirty="0" err="1"/>
              <a:t>Latent</a:t>
            </a:r>
            <a:r>
              <a:rPr lang="es-MX" dirty="0"/>
              <a:t> </a:t>
            </a:r>
            <a:r>
              <a:rPr lang="es-MX" dirty="0" err="1"/>
              <a:t>Semantic</a:t>
            </a:r>
            <a:r>
              <a:rPr lang="es-MX" dirty="0"/>
              <a:t> </a:t>
            </a:r>
            <a:r>
              <a:rPr lang="es-MX" dirty="0" err="1"/>
              <a:t>Analysis</a:t>
            </a:r>
            <a:r>
              <a:rPr lang="es-MX" dirty="0"/>
              <a:t> (PLSA)) el cual realiza una múltiple segmentación a </a:t>
            </a:r>
            <a:r>
              <a:rPr lang="es-MX" dirty="0" err="1"/>
              <a:t>protoobjetos</a:t>
            </a:r>
            <a:r>
              <a:rPr lang="es-MX" dirty="0"/>
              <a:t> que contengan un brillo en una región especifica. Para una segmentación general de </a:t>
            </a:r>
            <a:r>
              <a:rPr lang="es-MX" dirty="0" err="1"/>
              <a:t>protoobjetos</a:t>
            </a:r>
            <a:r>
              <a:rPr lang="es-MX" dirty="0"/>
              <a:t> y utilizan 3 tipos diferentes de algoritmos de segmentación como el Algoritmo de Corte Normalizado (</a:t>
            </a:r>
            <a:r>
              <a:rPr lang="es-MX" dirty="0" err="1"/>
              <a:t>Normalized</a:t>
            </a:r>
            <a:r>
              <a:rPr lang="es-MX" dirty="0"/>
              <a:t> </a:t>
            </a:r>
            <a:r>
              <a:rPr lang="es-MX" dirty="0" err="1"/>
              <a:t>Cuts</a:t>
            </a:r>
            <a:r>
              <a:rPr lang="es-MX" dirty="0"/>
              <a:t> </a:t>
            </a:r>
            <a:r>
              <a:rPr lang="es-MX" dirty="0" err="1"/>
              <a:t>algorithm</a:t>
            </a:r>
            <a:r>
              <a:rPr lang="es-MX" dirty="0"/>
              <a:t> ), Algoritmo de Cambio Medio (Mean-</a:t>
            </a:r>
            <a:r>
              <a:rPr lang="es-MX" dirty="0" err="1"/>
              <a:t>shift</a:t>
            </a:r>
            <a:r>
              <a:rPr lang="es-MX" dirty="0"/>
              <a:t> </a:t>
            </a:r>
            <a:r>
              <a:rPr lang="es-MX" dirty="0" err="1"/>
              <a:t>algorithm</a:t>
            </a:r>
            <a:r>
              <a:rPr lang="es-MX" dirty="0"/>
              <a:t> ) y </a:t>
            </a:r>
            <a:r>
              <a:rPr lang="es-ES" dirty="0"/>
              <a:t> algoritmo de transformación</a:t>
            </a:r>
            <a:r>
              <a:rPr lang="es-MX" dirty="0"/>
              <a:t> de </a:t>
            </a:r>
            <a:r>
              <a:rPr lang="es-MX" dirty="0" err="1"/>
              <a:t>Watershed</a:t>
            </a:r>
            <a:r>
              <a:rPr lang="es-MX" dirty="0"/>
              <a:t>. Posteriormente se aplica la técnica de PLSA. En sus experimentos, utilizaron videos como: Patinaje 1, </a:t>
            </a:r>
            <a:r>
              <a:rPr lang="es-MX" dirty="0" err="1"/>
              <a:t>Seq</a:t>
            </a:r>
            <a:r>
              <a:rPr lang="es-MX" dirty="0"/>
              <a:t> </a:t>
            </a:r>
            <a:r>
              <a:rPr lang="es-MX" dirty="0" err="1"/>
              <a:t>mb</a:t>
            </a:r>
            <a:r>
              <a:rPr lang="es-MX" dirty="0"/>
              <a:t>, Patinaje2 y PETS2006 se han utilizado para la evaluación en los experimentos.</a:t>
            </a:r>
          </a:p>
        </p:txBody>
      </p:sp>
      <p:pic>
        <p:nvPicPr>
          <p:cNvPr id="8" name="Imagen 7"/>
          <p:cNvPicPr>
            <a:picLocks noChangeAspect="1"/>
          </p:cNvPicPr>
          <p:nvPr/>
        </p:nvPicPr>
        <p:blipFill>
          <a:blip r:embed="rId2"/>
          <a:stretch>
            <a:fillRect/>
          </a:stretch>
        </p:blipFill>
        <p:spPr>
          <a:xfrm>
            <a:off x="2471491" y="1254537"/>
            <a:ext cx="6084680" cy="4885509"/>
          </a:xfrm>
          <a:prstGeom prst="rect">
            <a:avLst/>
          </a:prstGeom>
        </p:spPr>
      </p:pic>
      <p:pic>
        <p:nvPicPr>
          <p:cNvPr id="9" name="Imagen 8"/>
          <p:cNvPicPr>
            <a:picLocks noChangeAspect="1"/>
          </p:cNvPicPr>
          <p:nvPr/>
        </p:nvPicPr>
        <p:blipFill>
          <a:blip r:embed="rId3"/>
          <a:stretch>
            <a:fillRect/>
          </a:stretch>
        </p:blipFill>
        <p:spPr>
          <a:xfrm>
            <a:off x="2095434" y="1085071"/>
            <a:ext cx="7818250" cy="4869645"/>
          </a:xfrm>
          <a:prstGeom prst="rect">
            <a:avLst/>
          </a:prstGeom>
        </p:spPr>
      </p:pic>
      <p:sp>
        <p:nvSpPr>
          <p:cNvPr id="10" name="CuadroTexto 9"/>
          <p:cNvSpPr txBox="1"/>
          <p:nvPr/>
        </p:nvSpPr>
        <p:spPr>
          <a:xfrm>
            <a:off x="1816824" y="6066114"/>
            <a:ext cx="7863840" cy="369332"/>
          </a:xfrm>
          <a:prstGeom prst="rect">
            <a:avLst/>
          </a:prstGeom>
          <a:noFill/>
        </p:spPr>
        <p:txBody>
          <a:bodyPr wrap="square" rtlCol="0">
            <a:spAutoFit/>
          </a:bodyPr>
          <a:lstStyle/>
          <a:p>
            <a:pPr algn="ctr"/>
            <a:r>
              <a:rPr lang="es-MX" dirty="0"/>
              <a:t>Resultado del algoritmo en el video “</a:t>
            </a:r>
            <a:r>
              <a:rPr lang="es-MX" dirty="0" err="1"/>
              <a:t>SideWalk</a:t>
            </a:r>
            <a:r>
              <a:rPr lang="es-MX" dirty="0"/>
              <a:t>” Yang et al. (2017).</a:t>
            </a:r>
          </a:p>
        </p:txBody>
      </p:sp>
    </p:spTree>
    <p:extLst>
      <p:ext uri="{BB962C8B-B14F-4D97-AF65-F5344CB8AC3E}">
        <p14:creationId xmlns:p14="http://schemas.microsoft.com/office/powerpoint/2010/main" val="8081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a:extLst>
            <a:ext uri="{FF2B5EF4-FFF2-40B4-BE49-F238E27FC236}">
              <a16:creationId xmlns:a16="http://schemas.microsoft.com/office/drawing/2014/main" id="{B7DD4DE0-7D89-7B5C-E9C5-D635322495E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BCC6A1F-C13A-E37D-0734-A6432F361184}"/>
              </a:ext>
            </a:extLst>
          </p:cNvPr>
          <p:cNvSpPr>
            <a:spLocks noGrp="1"/>
          </p:cNvSpPr>
          <p:nvPr>
            <p:ph type="title"/>
          </p:nvPr>
        </p:nvSpPr>
        <p:spPr>
          <a:xfrm>
            <a:off x="746759" y="189811"/>
            <a:ext cx="10515600" cy="549275"/>
          </a:xfrm>
        </p:spPr>
        <p:txBody>
          <a:bodyPr vert="horz" lIns="91440" tIns="45720" rIns="91440" bIns="45720" rtlCol="0" anchor="ctr">
            <a:noAutofit/>
          </a:bodyPr>
          <a:lstStyle/>
          <a:p>
            <a:r>
              <a:rPr lang="es-MX" sz="2000" err="1">
                <a:ea typeface="+mj-lt"/>
                <a:cs typeface="+mj-lt"/>
              </a:rPr>
              <a:t>Peasant</a:t>
            </a:r>
            <a:r>
              <a:rPr lang="es-MX" sz="2000" dirty="0">
                <a:ea typeface="+mj-lt"/>
                <a:cs typeface="+mj-lt"/>
              </a:rPr>
              <a:t> </a:t>
            </a:r>
            <a:r>
              <a:rPr lang="es-MX" sz="2000" err="1">
                <a:ea typeface="+mj-lt"/>
                <a:cs typeface="+mj-lt"/>
              </a:rPr>
              <a:t>strategies</a:t>
            </a:r>
            <a:r>
              <a:rPr lang="es-MX" sz="2000" dirty="0">
                <a:ea typeface="+mj-lt"/>
                <a:cs typeface="+mj-lt"/>
              </a:rPr>
              <a:t> </a:t>
            </a:r>
            <a:r>
              <a:rPr lang="es-MX" sz="2000" err="1">
                <a:ea typeface="+mj-lt"/>
                <a:cs typeface="+mj-lt"/>
              </a:rPr>
              <a:t>for</a:t>
            </a:r>
            <a:r>
              <a:rPr lang="es-MX" sz="2000" dirty="0">
                <a:ea typeface="+mj-lt"/>
                <a:cs typeface="+mj-lt"/>
              </a:rPr>
              <a:t> </a:t>
            </a:r>
            <a:r>
              <a:rPr lang="es-MX" sz="2000" err="1">
                <a:ea typeface="+mj-lt"/>
                <a:cs typeface="+mj-lt"/>
              </a:rPr>
              <a:t>the</a:t>
            </a:r>
            <a:r>
              <a:rPr lang="es-MX" sz="2000" dirty="0">
                <a:ea typeface="+mj-lt"/>
                <a:cs typeface="+mj-lt"/>
              </a:rPr>
              <a:t> use and </a:t>
            </a:r>
            <a:r>
              <a:rPr lang="es-MX" sz="2000" err="1">
                <a:ea typeface="+mj-lt"/>
                <a:cs typeface="+mj-lt"/>
              </a:rPr>
              <a:t>conservation</a:t>
            </a:r>
            <a:r>
              <a:rPr lang="es-MX" sz="2000" dirty="0">
                <a:ea typeface="+mj-lt"/>
                <a:cs typeface="+mj-lt"/>
              </a:rPr>
              <a:t> </a:t>
            </a:r>
            <a:r>
              <a:rPr lang="es-MX" sz="2000" err="1">
                <a:ea typeface="+mj-lt"/>
                <a:cs typeface="+mj-lt"/>
              </a:rPr>
              <a:t>of</a:t>
            </a:r>
            <a:r>
              <a:rPr lang="es-MX" sz="2000" dirty="0">
                <a:ea typeface="+mj-lt"/>
                <a:cs typeface="+mj-lt"/>
              </a:rPr>
              <a:t>  native </a:t>
            </a:r>
            <a:r>
              <a:rPr lang="es-MX" sz="2000" err="1">
                <a:ea typeface="+mj-lt"/>
                <a:cs typeface="+mj-lt"/>
              </a:rPr>
              <a:t>corn</a:t>
            </a:r>
            <a:r>
              <a:rPr lang="es-MX" sz="2000" dirty="0">
                <a:ea typeface="+mj-lt"/>
                <a:cs typeface="+mj-lt"/>
              </a:rPr>
              <a:t> in Juchitepec, Estado de México</a:t>
            </a:r>
            <a:br>
              <a:rPr lang="es-MX" sz="2000" dirty="0">
                <a:ea typeface="+mj-lt"/>
                <a:cs typeface="+mj-lt"/>
              </a:rPr>
            </a:br>
            <a:r>
              <a:rPr lang="es-MX" sz="2000" dirty="0">
                <a:ea typeface="Calibri Light"/>
                <a:cs typeface="Calibri Light"/>
              </a:rPr>
              <a:t>"</a:t>
            </a:r>
            <a:r>
              <a:rPr lang="es-MX" sz="2000" b="1" dirty="0">
                <a:ea typeface="+mj-lt"/>
                <a:cs typeface="+mj-lt"/>
              </a:rPr>
              <a:t>Estrategias campesinas para el uso y conservación del maíz nativo en Juchitepec, Estado de México</a:t>
            </a:r>
            <a:r>
              <a:rPr lang="es-MX" sz="2000" dirty="0">
                <a:ea typeface="+mj-lt"/>
                <a:cs typeface="+mj-lt"/>
              </a:rPr>
              <a:t>"</a:t>
            </a:r>
            <a:endParaRPr lang="es-MX" sz="1800" dirty="0">
              <a:ea typeface="Calibri Light" panose="020F0302020204030204"/>
              <a:cs typeface="Calibri Light" panose="020F0302020204030204"/>
            </a:endParaRPr>
          </a:p>
        </p:txBody>
      </p:sp>
      <p:sp>
        <p:nvSpPr>
          <p:cNvPr id="4" name="Marcador de fecha 3">
            <a:extLst>
              <a:ext uri="{FF2B5EF4-FFF2-40B4-BE49-F238E27FC236}">
                <a16:creationId xmlns:a16="http://schemas.microsoft.com/office/drawing/2014/main" id="{2B7AB9F9-0CB3-E280-D90E-6B7B9B89CDD2}"/>
              </a:ext>
            </a:extLst>
          </p:cNvPr>
          <p:cNvSpPr>
            <a:spLocks noGrp="1"/>
          </p:cNvSpPr>
          <p:nvPr>
            <p:ph type="dt" sz="half" idx="10"/>
          </p:nvPr>
        </p:nvSpPr>
        <p:spPr/>
        <p:txBody>
          <a:bodyPr/>
          <a:lstStyle/>
          <a:p>
            <a:fld id="{2D100002-A037-4417-8245-4C4DE518A7ED}" type="datetime1">
              <a:rPr lang="es-MX" smtClean="0"/>
              <a:t>27/07/2025</a:t>
            </a:fld>
            <a:endParaRPr lang="es-MX"/>
          </a:p>
        </p:txBody>
      </p:sp>
      <p:sp>
        <p:nvSpPr>
          <p:cNvPr id="6" name="Marcador de número de diapositiva 5">
            <a:extLst>
              <a:ext uri="{FF2B5EF4-FFF2-40B4-BE49-F238E27FC236}">
                <a16:creationId xmlns:a16="http://schemas.microsoft.com/office/drawing/2014/main" id="{1F00D855-3314-80FE-0B43-7F9FBA77B068}"/>
              </a:ext>
            </a:extLst>
          </p:cNvPr>
          <p:cNvSpPr>
            <a:spLocks noGrp="1"/>
          </p:cNvSpPr>
          <p:nvPr>
            <p:ph type="sldNum" sz="quarter" idx="12"/>
          </p:nvPr>
        </p:nvSpPr>
        <p:spPr/>
        <p:txBody>
          <a:bodyPr/>
          <a:lstStyle/>
          <a:p>
            <a:fld id="{D74BF314-0C7D-49E4-90AD-09E292FB2CEB}" type="slidenum">
              <a:rPr lang="es-MX" smtClean="0"/>
              <a:t>5</a:t>
            </a:fld>
            <a:endParaRPr lang="es-MX"/>
          </a:p>
        </p:txBody>
      </p:sp>
      <p:sp>
        <p:nvSpPr>
          <p:cNvPr id="7" name="Rectángulo 6">
            <a:extLst>
              <a:ext uri="{FF2B5EF4-FFF2-40B4-BE49-F238E27FC236}">
                <a16:creationId xmlns:a16="http://schemas.microsoft.com/office/drawing/2014/main" id="{FBF62537-2307-556E-88CF-6D87855A73D2}"/>
              </a:ext>
            </a:extLst>
          </p:cNvPr>
          <p:cNvSpPr/>
          <p:nvPr/>
        </p:nvSpPr>
        <p:spPr>
          <a:xfrm>
            <a:off x="765131" y="961453"/>
            <a:ext cx="9894159" cy="3416320"/>
          </a:xfrm>
          <a:prstGeom prst="rect">
            <a:avLst/>
          </a:prstGeom>
        </p:spPr>
        <p:txBody>
          <a:bodyPr wrap="square" lIns="91440" tIns="45720" rIns="91440" bIns="45720" anchor="t">
            <a:spAutoFit/>
          </a:bodyPr>
          <a:lstStyle/>
          <a:p>
            <a:pPr algn="just"/>
            <a:r>
              <a:rPr lang="es-MX" dirty="0">
                <a:ea typeface="+mn-lt"/>
                <a:cs typeface="+mn-lt"/>
              </a:rPr>
              <a:t> Se determina la evolución que ha tenido el maíz nativo en el municipio de Juchitepec, así como describir y analizar las estrategias que las familias campesinas implementan actualmente para su aprovechamiento y conservación</a:t>
            </a:r>
            <a:endParaRPr lang="es-MX" dirty="0"/>
          </a:p>
          <a:p>
            <a:pPr algn="just"/>
            <a:r>
              <a:rPr lang="es-MX" dirty="0">
                <a:ea typeface="+mn-lt"/>
                <a:cs typeface="+mn-lt"/>
              </a:rPr>
              <a:t>Se identificó un grupo de personas mayores (promedio de 61 años), aunque también hay algunos jóvenes que desempeñan un papel importante en sus áreas de trabajo. El 75% de ellos tiene menos de 6 hectáreas, principalmente tierras de propiedad colectiva. El 89% de los agricultores que fueron encuestados sigue sembrando maíz nativo. Logran esto ajustando sus métodos y conocimientos a las condiciones del terreno y clima de sus tierras, como cambiando la fecha en la que siembran, el tipo de maíz que usan y el sitio donde cultivan. Además, el 17% de los agricultores opta por el maíz híbrido. Hace poco, se han incorporado dos variedades nativas como una estrategia para aumentar las ganancias: el ancho y el cacahuacintle. </a:t>
            </a:r>
            <a:r>
              <a:rPr lang="es-MX" dirty="0"/>
              <a:t>.</a:t>
            </a:r>
            <a:endParaRPr lang="es-MX" dirty="0">
              <a:ea typeface="Calibri" panose="020F0502020204030204"/>
              <a:cs typeface="Calibri" panose="020F0502020204030204"/>
            </a:endParaRPr>
          </a:p>
          <a:p>
            <a:pPr algn="just"/>
            <a:endParaRPr lang="es-MX"/>
          </a:p>
        </p:txBody>
      </p:sp>
      <p:sp>
        <p:nvSpPr>
          <p:cNvPr id="10" name="CuadroTexto 9">
            <a:extLst>
              <a:ext uri="{FF2B5EF4-FFF2-40B4-BE49-F238E27FC236}">
                <a16:creationId xmlns:a16="http://schemas.microsoft.com/office/drawing/2014/main" id="{2351786A-DEF0-BD8F-56CB-F3C4FBB686CE}"/>
              </a:ext>
            </a:extLst>
          </p:cNvPr>
          <p:cNvSpPr txBox="1"/>
          <p:nvPr/>
        </p:nvSpPr>
        <p:spPr>
          <a:xfrm>
            <a:off x="1816824" y="6066114"/>
            <a:ext cx="7863840" cy="369332"/>
          </a:xfrm>
          <a:prstGeom prst="rect">
            <a:avLst/>
          </a:prstGeom>
          <a:noFill/>
        </p:spPr>
        <p:txBody>
          <a:bodyPr wrap="square" rtlCol="0">
            <a:spAutoFit/>
          </a:bodyPr>
          <a:lstStyle/>
          <a:p>
            <a:pPr algn="ctr"/>
            <a:r>
              <a:rPr lang="es-MX"/>
              <a:t>Resultado del algoritmo en el video “</a:t>
            </a:r>
            <a:r>
              <a:rPr lang="es-MX" err="1"/>
              <a:t>SideWalk</a:t>
            </a:r>
            <a:r>
              <a:rPr lang="es-MX"/>
              <a:t>” Yang et al. (2017).</a:t>
            </a:r>
          </a:p>
        </p:txBody>
      </p:sp>
      <p:pic>
        <p:nvPicPr>
          <p:cNvPr id="3" name="Imagen 2">
            <a:extLst>
              <a:ext uri="{FF2B5EF4-FFF2-40B4-BE49-F238E27FC236}">
                <a16:creationId xmlns:a16="http://schemas.microsoft.com/office/drawing/2014/main" id="{4CC8CC2E-9CB7-5050-F3C0-2ACEFDC83F43}"/>
              </a:ext>
            </a:extLst>
          </p:cNvPr>
          <p:cNvPicPr>
            <a:picLocks noChangeAspect="1"/>
          </p:cNvPicPr>
          <p:nvPr/>
        </p:nvPicPr>
        <p:blipFill>
          <a:blip r:embed="rId2"/>
          <a:srcRect r="4795" b="306"/>
          <a:stretch>
            <a:fillRect/>
          </a:stretch>
        </p:blipFill>
        <p:spPr>
          <a:xfrm>
            <a:off x="838873" y="4104383"/>
            <a:ext cx="5404888" cy="2432621"/>
          </a:xfrm>
          <a:prstGeom prst="rect">
            <a:avLst/>
          </a:prstGeom>
        </p:spPr>
      </p:pic>
      <p:pic>
        <p:nvPicPr>
          <p:cNvPr id="9" name="Imagen 8">
            <a:extLst>
              <a:ext uri="{FF2B5EF4-FFF2-40B4-BE49-F238E27FC236}">
                <a16:creationId xmlns:a16="http://schemas.microsoft.com/office/drawing/2014/main" id="{BAD3D050-9068-9766-F530-2E67BFE737BD}"/>
              </a:ext>
            </a:extLst>
          </p:cNvPr>
          <p:cNvPicPr>
            <a:picLocks noChangeAspect="1"/>
          </p:cNvPicPr>
          <p:nvPr/>
        </p:nvPicPr>
        <p:blipFill>
          <a:blip r:embed="rId3"/>
          <a:srcRect t="5085" r="199" b="12351"/>
          <a:stretch>
            <a:fillRect/>
          </a:stretch>
        </p:blipFill>
        <p:spPr>
          <a:xfrm>
            <a:off x="6094305" y="4117079"/>
            <a:ext cx="4192952" cy="2431607"/>
          </a:xfrm>
          <a:prstGeom prst="rect">
            <a:avLst/>
          </a:prstGeom>
        </p:spPr>
      </p:pic>
    </p:spTree>
    <p:extLst>
      <p:ext uri="{BB962C8B-B14F-4D97-AF65-F5344CB8AC3E}">
        <p14:creationId xmlns:p14="http://schemas.microsoft.com/office/powerpoint/2010/main" val="272978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922762"/>
          </a:xfrm>
        </p:spPr>
        <p:txBody>
          <a:bodyPr>
            <a:noAutofit/>
          </a:bodyPr>
          <a:lstStyle/>
          <a:p>
            <a:r>
              <a:rPr lang="en-US" sz="2400" b="1" dirty="0"/>
              <a:t>Object Tracking and Detecting Based on Adaptive Background Subtraction, </a:t>
            </a:r>
            <a:r>
              <a:rPr lang="en-US" sz="2400" b="1" dirty="0" err="1"/>
              <a:t>Ruolin</a:t>
            </a:r>
            <a:r>
              <a:rPr lang="en-US" sz="2400" b="1" dirty="0"/>
              <a:t> Zhang y Jian Ding.</a:t>
            </a:r>
            <a:endParaRPr lang="es-MX" sz="2400" b="1" dirty="0"/>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a:p>
        </p:txBody>
      </p:sp>
      <p:sp>
        <p:nvSpPr>
          <p:cNvPr id="6" name="Marcador de número de diapositiva 5"/>
          <p:cNvSpPr>
            <a:spLocks noGrp="1"/>
          </p:cNvSpPr>
          <p:nvPr>
            <p:ph type="sldNum" sz="quarter" idx="12"/>
          </p:nvPr>
        </p:nvSpPr>
        <p:spPr/>
        <p:txBody>
          <a:bodyPr/>
          <a:lstStyle/>
          <a:p>
            <a:fld id="{D74BF314-0C7D-49E4-90AD-09E292FB2CEB}" type="slidenum">
              <a:rPr lang="es-MX" smtClean="0"/>
              <a:t>6</a:t>
            </a:fld>
            <a:endParaRPr lang="es-MX"/>
          </a:p>
        </p:txBody>
      </p:sp>
      <p:sp>
        <p:nvSpPr>
          <p:cNvPr id="7" name="Rectángulo 6"/>
          <p:cNvSpPr/>
          <p:nvPr/>
        </p:nvSpPr>
        <p:spPr>
          <a:xfrm>
            <a:off x="716924" y="1287888"/>
            <a:ext cx="10346028" cy="3416320"/>
          </a:xfrm>
          <a:prstGeom prst="rect">
            <a:avLst/>
          </a:prstGeom>
        </p:spPr>
        <p:txBody>
          <a:bodyPr wrap="square">
            <a:spAutoFit/>
          </a:bodyPr>
          <a:lstStyle/>
          <a:p>
            <a:pPr algn="just"/>
            <a:r>
              <a:rPr lang="es-MX" dirty="0"/>
              <a:t>Hacen un estudio de mecanismos de substracción de fondo y explican en su trabajo el funcionamiento de un algoritmo de seguimiento que se basa en la sustracción de objetos móviles en movimiento, Zhang and </a:t>
            </a:r>
            <a:r>
              <a:rPr lang="es-MX" dirty="0" err="1"/>
              <a:t>Ding</a:t>
            </a:r>
            <a:r>
              <a:rPr lang="es-MX" dirty="0"/>
              <a:t> (2012). Para esto primero utilizaron el filtro de la mediana para obtener la imagen de fondo del video y desactivar la secuencia de video. Es una tecnología que utiliza la imagen actual para comparar la imagen de fondo y detecta la sección móvil. Los pasos que utilizan son:</a:t>
            </a:r>
          </a:p>
          <a:p>
            <a:pPr marL="285750" indent="-285750" algn="just">
              <a:buFontTx/>
              <a:buChar char="-"/>
            </a:pPr>
            <a:r>
              <a:rPr lang="es-MX" dirty="0"/>
              <a:t>Pretratamiento . Que realiza limpieza de ruido en las imágenes desde cámara.</a:t>
            </a:r>
          </a:p>
          <a:p>
            <a:pPr marL="285750" indent="-285750" algn="just">
              <a:buFontTx/>
              <a:buChar char="-"/>
            </a:pPr>
            <a:r>
              <a:rPr lang="es-MX" dirty="0"/>
              <a:t>Modelado de Fondo. Se considera el núcleo del algoritmo, se utilizan el filtro de la media y filtro de la mediana para modelar el fondo.</a:t>
            </a:r>
          </a:p>
          <a:p>
            <a:pPr marL="285750" indent="-285750" algn="just">
              <a:buFontTx/>
              <a:buChar char="-"/>
            </a:pPr>
            <a:r>
              <a:rPr lang="es-MX" dirty="0"/>
              <a:t>Detección del objetivo. Para detectar el objeto en movimiento se realiza una resta de todos los fotogramas con la imagen de fondo.</a:t>
            </a:r>
          </a:p>
          <a:p>
            <a:pPr marL="285750" indent="-285750" algn="just">
              <a:buFontTx/>
              <a:buChar char="-"/>
            </a:pPr>
            <a:r>
              <a:rPr lang="es-MX" dirty="0"/>
              <a:t>Detección de seguimiento y movimiento de objeto. Después de operaciones morfológicas, se utilizan operaciones de adyacencia. Toda la simulación fue realizada en Matlab.</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16" y="1429685"/>
            <a:ext cx="10825443" cy="3132726"/>
          </a:xfrm>
          <a:prstGeom prst="rect">
            <a:avLst/>
          </a:prstGeom>
        </p:spPr>
      </p:pic>
      <p:pic>
        <p:nvPicPr>
          <p:cNvPr id="10" name="Imagen 9"/>
          <p:cNvPicPr>
            <a:picLocks noChangeAspect="1"/>
          </p:cNvPicPr>
          <p:nvPr/>
        </p:nvPicPr>
        <p:blipFill>
          <a:blip r:embed="rId3"/>
          <a:stretch>
            <a:fillRect/>
          </a:stretch>
        </p:blipFill>
        <p:spPr>
          <a:xfrm>
            <a:off x="1233238" y="2099194"/>
            <a:ext cx="10365235" cy="3250116"/>
          </a:xfrm>
          <a:prstGeom prst="rect">
            <a:avLst/>
          </a:prstGeom>
        </p:spPr>
      </p:pic>
      <p:pic>
        <p:nvPicPr>
          <p:cNvPr id="13" name="Imagen 12"/>
          <p:cNvPicPr>
            <a:picLocks noChangeAspect="1"/>
          </p:cNvPicPr>
          <p:nvPr/>
        </p:nvPicPr>
        <p:blipFill>
          <a:blip r:embed="rId4"/>
          <a:stretch>
            <a:fillRect/>
          </a:stretch>
        </p:blipFill>
        <p:spPr>
          <a:xfrm>
            <a:off x="1012738" y="1763417"/>
            <a:ext cx="10166523" cy="2854087"/>
          </a:xfrm>
          <a:prstGeom prst="rect">
            <a:avLst/>
          </a:prstGeom>
        </p:spPr>
      </p:pic>
    </p:spTree>
    <p:extLst>
      <p:ext uri="{BB962C8B-B14F-4D97-AF65-F5344CB8AC3E}">
        <p14:creationId xmlns:p14="http://schemas.microsoft.com/office/powerpoint/2010/main" val="335356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ircle(in)">
                                      <p:cBhvr>
                                        <p:cTn id="25"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549275"/>
          </a:xfrm>
        </p:spPr>
        <p:txBody>
          <a:bodyPr>
            <a:normAutofit/>
          </a:bodyPr>
          <a:lstStyle/>
          <a:p>
            <a:r>
              <a:rPr lang="en-US" sz="2400" b="1" dirty="0"/>
              <a:t>Automatic Traffic Surveillance using Video Tracking, </a:t>
            </a:r>
            <a:r>
              <a:rPr lang="en-US" sz="2400" b="1" dirty="0" err="1"/>
              <a:t>Nemade</a:t>
            </a:r>
            <a:r>
              <a:rPr lang="en-US" sz="2400" b="1" dirty="0"/>
              <a:t> </a:t>
            </a:r>
            <a:r>
              <a:rPr lang="en-US" sz="2400" b="1" dirty="0" err="1"/>
              <a:t>Bushan</a:t>
            </a:r>
            <a:r>
              <a:rPr lang="en-US" sz="2400" b="1" dirty="0"/>
              <a:t> 2016.</a:t>
            </a:r>
            <a:endParaRPr lang="es-MX" sz="2400" b="1" dirty="0"/>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a:p>
        </p:txBody>
      </p:sp>
      <p:sp>
        <p:nvSpPr>
          <p:cNvPr id="6" name="Marcador de número de diapositiva 5"/>
          <p:cNvSpPr>
            <a:spLocks noGrp="1"/>
          </p:cNvSpPr>
          <p:nvPr>
            <p:ph type="sldNum" sz="quarter" idx="12"/>
          </p:nvPr>
        </p:nvSpPr>
        <p:spPr/>
        <p:txBody>
          <a:bodyPr/>
          <a:lstStyle/>
          <a:p>
            <a:fld id="{D74BF314-0C7D-49E4-90AD-09E292FB2CEB}" type="slidenum">
              <a:rPr lang="es-MX" smtClean="0"/>
              <a:t>7</a:t>
            </a:fld>
            <a:endParaRPr lang="es-MX"/>
          </a:p>
        </p:txBody>
      </p:sp>
      <p:sp>
        <p:nvSpPr>
          <p:cNvPr id="7" name="Rectángulo 6"/>
          <p:cNvSpPr/>
          <p:nvPr/>
        </p:nvSpPr>
        <p:spPr>
          <a:xfrm>
            <a:off x="531743" y="1007309"/>
            <a:ext cx="11128513" cy="2031325"/>
          </a:xfrm>
          <a:prstGeom prst="rect">
            <a:avLst/>
          </a:prstGeom>
        </p:spPr>
        <p:txBody>
          <a:bodyPr wrap="square">
            <a:spAutoFit/>
          </a:bodyPr>
          <a:lstStyle/>
          <a:p>
            <a:pPr algn="just"/>
            <a:r>
              <a:rPr lang="es-MX" dirty="0"/>
              <a:t>Investigaron en el área del monitoreo de tráfico y se menciona que los problemas de oclusión y las condiciones de iluminación son variables en diferentes periodos de tiempo,  </a:t>
            </a:r>
            <a:r>
              <a:rPr lang="es-MX" dirty="0" err="1"/>
              <a:t>Nemade</a:t>
            </a:r>
            <a:r>
              <a:rPr lang="es-MX" dirty="0"/>
              <a:t> 2016. El propósito del trabajo es detectar vehículos tanto en condiciones diurnas como nocturnas. Para esto ellos proponen el algoritmo de Reconocimiento de matrículas. Posteriormente se calcula la densidad del tráfico con un algoritmo Medida de Densidad (2 line </a:t>
            </a:r>
            <a:r>
              <a:rPr lang="es-MX" dirty="0" err="1"/>
              <a:t>algorithm</a:t>
            </a:r>
            <a:r>
              <a:rPr lang="es-MX" dirty="0"/>
              <a:t>). También utilizan un algoritmo de clasificación de vehículos donde utilizan diferencia de fondo, cálculo  de detección de la línea de carril además del filtro de </a:t>
            </a:r>
            <a:r>
              <a:rPr lang="es-MX" dirty="0" err="1"/>
              <a:t>kalman</a:t>
            </a:r>
            <a:r>
              <a:rPr lang="es-MX" dirty="0"/>
              <a:t>. Ellos utilizan una base de datos de videos de trafico de carreteras de toda la India con MIT </a:t>
            </a:r>
            <a:r>
              <a:rPr lang="es-MX" dirty="0" err="1"/>
              <a:t>trafic</a:t>
            </a:r>
            <a:r>
              <a:rPr lang="es-MX" dirty="0"/>
              <a:t> data sets y </a:t>
            </a:r>
            <a:r>
              <a:rPr lang="es-MX" dirty="0" err="1"/>
              <a:t>MediaLab</a:t>
            </a:r>
            <a:r>
              <a:rPr lang="es-MX" dirty="0"/>
              <a:t> LPR </a:t>
            </a:r>
            <a:r>
              <a:rPr lang="es-MX" dirty="0" err="1"/>
              <a:t>datasets</a:t>
            </a:r>
            <a:r>
              <a:rPr lang="es-MX" dirty="0"/>
              <a:t>.</a:t>
            </a:r>
          </a:p>
        </p:txBody>
      </p:sp>
      <p:sp>
        <p:nvSpPr>
          <p:cNvPr id="9" name="CuadroTexto 8"/>
          <p:cNvSpPr txBox="1"/>
          <p:nvPr/>
        </p:nvSpPr>
        <p:spPr>
          <a:xfrm>
            <a:off x="1470991" y="5512905"/>
            <a:ext cx="8348870" cy="369332"/>
          </a:xfrm>
          <a:prstGeom prst="rect">
            <a:avLst/>
          </a:prstGeom>
          <a:solidFill>
            <a:schemeClr val="bg1"/>
          </a:solidFill>
        </p:spPr>
        <p:txBody>
          <a:bodyPr wrap="square" rtlCol="0">
            <a:spAutoFit/>
          </a:bodyPr>
          <a:lstStyle/>
          <a:p>
            <a:pPr algn="ctr"/>
            <a:r>
              <a:rPr lang="es-MX" dirty="0"/>
              <a:t>Algoritmo propuesto para detección de vehículos en trafico, </a:t>
            </a:r>
            <a:r>
              <a:rPr lang="es-MX" dirty="0" err="1"/>
              <a:t>Nemade</a:t>
            </a:r>
            <a:r>
              <a:rPr lang="es-MX" dirty="0"/>
              <a:t> 2016.</a:t>
            </a:r>
          </a:p>
        </p:txBody>
      </p:sp>
      <p:pic>
        <p:nvPicPr>
          <p:cNvPr id="10" name="Imagen 9"/>
          <p:cNvPicPr>
            <a:picLocks noChangeAspect="1"/>
          </p:cNvPicPr>
          <p:nvPr/>
        </p:nvPicPr>
        <p:blipFill>
          <a:blip r:embed="rId2"/>
          <a:stretch>
            <a:fillRect/>
          </a:stretch>
        </p:blipFill>
        <p:spPr>
          <a:xfrm>
            <a:off x="2013729" y="3497979"/>
            <a:ext cx="7529920" cy="1988799"/>
          </a:xfrm>
          <a:prstGeom prst="rect">
            <a:avLst/>
          </a:prstGeom>
        </p:spPr>
      </p:pic>
    </p:spTree>
    <p:extLst>
      <p:ext uri="{BB962C8B-B14F-4D97-AF65-F5344CB8AC3E}">
        <p14:creationId xmlns:p14="http://schemas.microsoft.com/office/powerpoint/2010/main" val="132413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69322" y="131645"/>
            <a:ext cx="10515600" cy="719092"/>
          </a:xfrm>
        </p:spPr>
        <p:txBody>
          <a:bodyPr>
            <a:noAutofit/>
          </a:bodyPr>
          <a:lstStyle/>
          <a:p>
            <a:pPr algn="ctr"/>
            <a:r>
              <a:rPr lang="en-US" sz="2400" b="1" dirty="0"/>
              <a:t>A new method for violence detection in surveillance scenes, Zhang Tao et. al 2015.</a:t>
            </a:r>
            <a:endParaRPr lang="es-MX" sz="2400" b="1" dirty="0"/>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a:p>
        </p:txBody>
      </p:sp>
      <p:sp>
        <p:nvSpPr>
          <p:cNvPr id="6" name="Marcador de número de diapositiva 5"/>
          <p:cNvSpPr>
            <a:spLocks noGrp="1"/>
          </p:cNvSpPr>
          <p:nvPr>
            <p:ph type="sldNum" sz="quarter" idx="12"/>
          </p:nvPr>
        </p:nvSpPr>
        <p:spPr/>
        <p:txBody>
          <a:bodyPr/>
          <a:lstStyle/>
          <a:p>
            <a:fld id="{D74BF314-0C7D-49E4-90AD-09E292FB2CEB}" type="slidenum">
              <a:rPr lang="es-MX" smtClean="0"/>
              <a:t>8</a:t>
            </a:fld>
            <a:endParaRPr lang="es-MX"/>
          </a:p>
        </p:txBody>
      </p:sp>
      <p:sp>
        <p:nvSpPr>
          <p:cNvPr id="7" name="Rectángulo 6"/>
          <p:cNvSpPr/>
          <p:nvPr/>
        </p:nvSpPr>
        <p:spPr>
          <a:xfrm>
            <a:off x="838199" y="682811"/>
            <a:ext cx="9977845" cy="2308324"/>
          </a:xfrm>
          <a:prstGeom prst="rect">
            <a:avLst/>
          </a:prstGeom>
        </p:spPr>
        <p:txBody>
          <a:bodyPr wrap="square">
            <a:spAutoFit/>
          </a:bodyPr>
          <a:lstStyle/>
          <a:p>
            <a:pPr algn="just"/>
            <a:r>
              <a:rPr lang="es-MX" dirty="0"/>
              <a:t>Estudian la detección de sucesos en específico la detección de violencia en sistemas de </a:t>
            </a:r>
            <a:r>
              <a:rPr lang="es-MX" dirty="0" err="1"/>
              <a:t>videovigilancia</a:t>
            </a:r>
            <a:r>
              <a:rPr lang="es-MX" dirty="0"/>
              <a:t>. Proponen un método rápido y robusto para detectar violencia en </a:t>
            </a:r>
            <a:r>
              <a:rPr lang="es-MX" dirty="0" err="1"/>
              <a:t>videovigilancia</a:t>
            </a:r>
            <a:r>
              <a:rPr lang="es-MX" dirty="0"/>
              <a:t> en una escena predeterminada, para esto el modelo a utilizar se basa en un algoritmo gaussiano de flujo óptico (</a:t>
            </a:r>
            <a:r>
              <a:rPr lang="es-MX" dirty="0" err="1"/>
              <a:t>Gaussian</a:t>
            </a:r>
            <a:r>
              <a:rPr lang="es-MX" dirty="0"/>
              <a:t> </a:t>
            </a:r>
            <a:r>
              <a:rPr lang="es-MX" dirty="0" err="1"/>
              <a:t>Model</a:t>
            </a:r>
            <a:r>
              <a:rPr lang="es-MX" dirty="0"/>
              <a:t> of </a:t>
            </a:r>
            <a:r>
              <a:rPr lang="es-MX" dirty="0" err="1"/>
              <a:t>Optical</a:t>
            </a:r>
            <a:r>
              <a:rPr lang="es-MX" dirty="0"/>
              <a:t> </a:t>
            </a:r>
            <a:r>
              <a:rPr lang="es-MX" dirty="0" err="1"/>
              <a:t>Flow</a:t>
            </a:r>
            <a:r>
              <a:rPr lang="es-MX" dirty="0"/>
              <a:t>, GMOF) con lo cual extraen regiones de violencia candidata, </a:t>
            </a:r>
            <a:r>
              <a:rPr lang="en-US" dirty="0"/>
              <a:t>Zhang Tao et. al</a:t>
            </a:r>
            <a:r>
              <a:rPr lang="es-MX" dirty="0"/>
              <a:t>. Para distinguir los eventos no violentos, él propone un nuevo descriptor denominado Histograma de flujo óptico de orientación (</a:t>
            </a:r>
            <a:r>
              <a:rPr lang="es-MX" dirty="0" err="1"/>
              <a:t>Histogram</a:t>
            </a:r>
            <a:r>
              <a:rPr lang="es-MX" dirty="0"/>
              <a:t> of </a:t>
            </a:r>
            <a:r>
              <a:rPr lang="es-MX" dirty="0" err="1"/>
              <a:t>Optical</a:t>
            </a:r>
            <a:r>
              <a:rPr lang="es-MX" dirty="0"/>
              <a:t> </a:t>
            </a:r>
            <a:r>
              <a:rPr lang="es-MX" dirty="0" err="1"/>
              <a:t>Flow</a:t>
            </a:r>
            <a:r>
              <a:rPr lang="es-MX" dirty="0"/>
              <a:t>, OHOF). Al finalizar proponen una máquina de soporte vector  (SVM) para clasificar sus características.</a:t>
            </a:r>
          </a:p>
          <a:p>
            <a:pPr algn="just"/>
            <a:endParaRPr lang="es-MX"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309" y="1082083"/>
            <a:ext cx="8344891" cy="4153956"/>
          </a:xfrm>
          <a:prstGeom prst="rect">
            <a:avLst/>
          </a:prstGeom>
        </p:spPr>
      </p:pic>
      <p:pic>
        <p:nvPicPr>
          <p:cNvPr id="9" name="Imagen 8"/>
          <p:cNvPicPr>
            <a:picLocks noChangeAspect="1"/>
          </p:cNvPicPr>
          <p:nvPr/>
        </p:nvPicPr>
        <p:blipFill>
          <a:blip r:embed="rId3"/>
          <a:stretch>
            <a:fillRect/>
          </a:stretch>
        </p:blipFill>
        <p:spPr>
          <a:xfrm>
            <a:off x="3146010" y="772964"/>
            <a:ext cx="4557460" cy="5208538"/>
          </a:xfrm>
          <a:prstGeom prst="rect">
            <a:avLst/>
          </a:prstGeom>
        </p:spPr>
      </p:pic>
      <p:sp>
        <p:nvSpPr>
          <p:cNvPr id="10" name="Rectángulo 9"/>
          <p:cNvSpPr/>
          <p:nvPr/>
        </p:nvSpPr>
        <p:spPr>
          <a:xfrm>
            <a:off x="2286000" y="5891349"/>
            <a:ext cx="6324600" cy="523220"/>
          </a:xfrm>
          <a:prstGeom prst="rect">
            <a:avLst/>
          </a:prstGeom>
        </p:spPr>
        <p:txBody>
          <a:bodyPr wrap="square">
            <a:spAutoFit/>
          </a:bodyPr>
          <a:lstStyle/>
          <a:p>
            <a:pPr algn="just"/>
            <a:r>
              <a:rPr lang="es-MX" sz="1400" dirty="0"/>
              <a:t>Resultados de detección de violencia en las regiones candidatas (indicado en verde) gracias al modelo GMOD. Zhang Tao et. al. 2015</a:t>
            </a:r>
          </a:p>
        </p:txBody>
      </p:sp>
    </p:spTree>
    <p:extLst>
      <p:ext uri="{BB962C8B-B14F-4D97-AF65-F5344CB8AC3E}">
        <p14:creationId xmlns:p14="http://schemas.microsoft.com/office/powerpoint/2010/main" val="193926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24000">
              <a:schemeClr val="accent6">
                <a:lumMod val="0"/>
                <a:lumOff val="100000"/>
                <a:alpha val="76000"/>
              </a:schemeClr>
            </a:gs>
            <a:gs pos="100000">
              <a:schemeClr val="accent5">
                <a:lumMod val="7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29801" y="342003"/>
            <a:ext cx="10515600" cy="579373"/>
          </a:xfrm>
        </p:spPr>
        <p:txBody>
          <a:bodyPr>
            <a:noAutofit/>
          </a:bodyPr>
          <a:lstStyle/>
          <a:p>
            <a:r>
              <a:rPr lang="en-US" sz="2400" b="1" dirty="0"/>
              <a:t>Anomaly detection based on </a:t>
            </a:r>
            <a:r>
              <a:rPr lang="en-US" sz="2400" b="1" dirty="0" err="1"/>
              <a:t>spatio</a:t>
            </a:r>
            <a:r>
              <a:rPr lang="en-US" sz="2400" b="1" dirty="0"/>
              <a:t>-temporal sparse representation and visual attention analysis, Wang Chen et. al. 2015.</a:t>
            </a:r>
            <a:endParaRPr lang="es-MX" sz="2400" b="1" dirty="0"/>
          </a:p>
        </p:txBody>
      </p:sp>
      <p:sp>
        <p:nvSpPr>
          <p:cNvPr id="4" name="Marcador de fecha 3"/>
          <p:cNvSpPr>
            <a:spLocks noGrp="1"/>
          </p:cNvSpPr>
          <p:nvPr>
            <p:ph type="dt" sz="half" idx="10"/>
          </p:nvPr>
        </p:nvSpPr>
        <p:spPr/>
        <p:txBody>
          <a:bodyPr/>
          <a:lstStyle/>
          <a:p>
            <a:fld id="{2D100002-A037-4417-8245-4C4DE518A7ED}" type="datetime1">
              <a:rPr lang="es-MX" smtClean="0"/>
              <a:t>27/07/2025</a:t>
            </a:fld>
            <a:endParaRPr lang="es-MX"/>
          </a:p>
        </p:txBody>
      </p:sp>
      <p:sp>
        <p:nvSpPr>
          <p:cNvPr id="6" name="Marcador de número de diapositiva 5"/>
          <p:cNvSpPr>
            <a:spLocks noGrp="1"/>
          </p:cNvSpPr>
          <p:nvPr>
            <p:ph type="sldNum" sz="quarter" idx="12"/>
          </p:nvPr>
        </p:nvSpPr>
        <p:spPr/>
        <p:txBody>
          <a:bodyPr/>
          <a:lstStyle/>
          <a:p>
            <a:fld id="{D74BF314-0C7D-49E4-90AD-09E292FB2CEB}" type="slidenum">
              <a:rPr lang="es-MX" smtClean="0"/>
              <a:t>9</a:t>
            </a:fld>
            <a:endParaRPr lang="es-MX"/>
          </a:p>
        </p:txBody>
      </p:sp>
      <p:sp>
        <p:nvSpPr>
          <p:cNvPr id="7" name="Rectángulo 6"/>
          <p:cNvSpPr/>
          <p:nvPr/>
        </p:nvSpPr>
        <p:spPr>
          <a:xfrm>
            <a:off x="729801" y="1087019"/>
            <a:ext cx="10320271" cy="4524315"/>
          </a:xfrm>
          <a:prstGeom prst="rect">
            <a:avLst/>
          </a:prstGeom>
        </p:spPr>
        <p:txBody>
          <a:bodyPr wrap="square">
            <a:spAutoFit/>
          </a:bodyPr>
          <a:lstStyle/>
          <a:p>
            <a:pPr algn="just"/>
            <a:r>
              <a:rPr lang="es-MX" dirty="0"/>
              <a:t>Explican un modelo unificado para la detección de anomalías y localización de personas en escenas con aglomeración en </a:t>
            </a:r>
            <a:r>
              <a:rPr lang="es-MX" dirty="0" err="1"/>
              <a:t>videovigilancia</a:t>
            </a:r>
            <a:r>
              <a:rPr lang="es-MX" dirty="0"/>
              <a:t>, Wang et. al. 2015. Ellos mencionan que los operadores de </a:t>
            </a:r>
            <a:r>
              <a:rPr lang="es-MX" dirty="0" err="1"/>
              <a:t>videovigilancia</a:t>
            </a:r>
            <a:r>
              <a:rPr lang="es-MX" dirty="0"/>
              <a:t>  tienen un desgaste después de 20 minutos de observación por lo cual proponen un sistema automático. Para esto ellos proponen un rápido y robusto </a:t>
            </a:r>
            <a:r>
              <a:rPr lang="es-MX" dirty="0" err="1"/>
              <a:t>framework</a:t>
            </a:r>
            <a:r>
              <a:rPr lang="es-MX" dirty="0"/>
              <a:t> no supervisado que ayude a la localización y detección de anomalías. Basándonos en las ideas anteriores, propusimos un </a:t>
            </a:r>
            <a:r>
              <a:rPr lang="es-MX" dirty="0" err="1"/>
              <a:t>framework</a:t>
            </a:r>
            <a:r>
              <a:rPr lang="es-MX" dirty="0"/>
              <a:t> unificado para la detección y localización robusta de anomalías basado en la representación escasa espacio-temporal y el análisis de la atención visual. Ellos adoptaron el Análisis de Componentes Independientes (</a:t>
            </a:r>
            <a:r>
              <a:rPr lang="es-MX" dirty="0" err="1"/>
              <a:t>Independent</a:t>
            </a:r>
            <a:r>
              <a:rPr lang="es-MX" dirty="0"/>
              <a:t> </a:t>
            </a:r>
            <a:r>
              <a:rPr lang="es-MX" dirty="0" err="1"/>
              <a:t>Component</a:t>
            </a:r>
            <a:r>
              <a:rPr lang="es-MX" dirty="0"/>
              <a:t> </a:t>
            </a:r>
            <a:r>
              <a:rPr lang="es-MX" dirty="0" err="1"/>
              <a:t>Analysis</a:t>
            </a:r>
            <a:r>
              <a:rPr lang="es-MX" dirty="0"/>
              <a:t>, ICA) como un modelo de representación escaso para extraer características visuales compactas para señales de video.  Utilizan un conjunto de datos de la UCSD video </a:t>
            </a:r>
            <a:r>
              <a:rPr lang="es-MX" dirty="0" err="1"/>
              <a:t>dataset</a:t>
            </a:r>
            <a:r>
              <a:rPr lang="es-MX" dirty="0"/>
              <a:t>.</a:t>
            </a:r>
          </a:p>
          <a:p>
            <a:pPr algn="just"/>
            <a:r>
              <a:rPr lang="es-ES" dirty="0"/>
              <a:t>Teniendo en cuenta la escala de los datos de entrenamiento, definimos dos tipos de modelos de representación escasa: representación dispersa a largo plazo fuera de línea (LTSR) y representación escasa en línea a corto plazo (STSR). LTSR es bastante similar con modelos escasos tradicionales que entrenaron a partir de datos a gran escala capturados en diferentes lugares y diferentes períodos de tiempo. STSR se refiere a los modelos escasos que son entrenados a partir de datos capturados en un solo lugar (cámara fija) y un período de tiempo limitado (≈10 fotogramas). Ellos al finalizar comparan su método con el método MDT (</a:t>
            </a:r>
            <a:r>
              <a:rPr lang="es-ES" dirty="0" err="1"/>
              <a:t>moving</a:t>
            </a:r>
            <a:r>
              <a:rPr lang="es-ES" dirty="0"/>
              <a:t> </a:t>
            </a:r>
            <a:r>
              <a:rPr lang="es-ES" dirty="0" err="1"/>
              <a:t>Dinamic</a:t>
            </a:r>
            <a:r>
              <a:rPr lang="es-ES" dirty="0"/>
              <a:t> </a:t>
            </a:r>
            <a:r>
              <a:rPr lang="es-ES" dirty="0" err="1"/>
              <a:t>Texture</a:t>
            </a:r>
            <a:r>
              <a:rPr lang="es-ES" dirty="0"/>
              <a:t>) y al enfoque SF-MPPCA.</a:t>
            </a:r>
            <a:endParaRPr lang="es-MX" dirty="0"/>
          </a:p>
        </p:txBody>
      </p:sp>
      <p:sp>
        <p:nvSpPr>
          <p:cNvPr id="10" name="Rectángulo 9"/>
          <p:cNvSpPr/>
          <p:nvPr/>
        </p:nvSpPr>
        <p:spPr>
          <a:xfrm>
            <a:off x="2514600" y="5568344"/>
            <a:ext cx="6096000" cy="830997"/>
          </a:xfrm>
          <a:prstGeom prst="rect">
            <a:avLst/>
          </a:prstGeom>
        </p:spPr>
        <p:txBody>
          <a:bodyPr>
            <a:spAutoFit/>
          </a:bodyPr>
          <a:lstStyle/>
          <a:p>
            <a:pPr algn="just"/>
            <a:r>
              <a:rPr lang="es-MX" sz="1600" dirty="0"/>
              <a:t>Las comparaciones de localización de anomalías resultan de nuestro enfoque (LTSR y STAR), enfoque de MDT y enfoque de SF-MPPCA Wang </a:t>
            </a:r>
            <a:r>
              <a:rPr lang="es-MX" sz="1600" dirty="0" err="1"/>
              <a:t>et.al</a:t>
            </a:r>
            <a:r>
              <a:rPr lang="es-MX" sz="1600" dirty="0"/>
              <a:t>. 2015.</a:t>
            </a:r>
          </a:p>
        </p:txBody>
      </p:sp>
    </p:spTree>
    <p:extLst>
      <p:ext uri="{BB962C8B-B14F-4D97-AF65-F5344CB8AC3E}">
        <p14:creationId xmlns:p14="http://schemas.microsoft.com/office/powerpoint/2010/main" val="349522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6003A3A1E99E34C9F216699700DF921" ma:contentTypeVersion="4" ma:contentTypeDescription="Crear nuevo documento." ma:contentTypeScope="" ma:versionID="ea8720875ad629526f166e8dd4c5e8f7">
  <xsd:schema xmlns:xsd="http://www.w3.org/2001/XMLSchema" xmlns:xs="http://www.w3.org/2001/XMLSchema" xmlns:p="http://schemas.microsoft.com/office/2006/metadata/properties" xmlns:ns2="b2c4c810-de20-49f4-9b3e-f497c9475e0c" targetNamespace="http://schemas.microsoft.com/office/2006/metadata/properties" ma:root="true" ma:fieldsID="793a41fe336ab515c89b9c995fe369b7" ns2:_="">
    <xsd:import namespace="b2c4c810-de20-49f4-9b3e-f497c9475e0c"/>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c4c810-de20-49f4-9b3e-f497c9475e0c"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b2c4c810-de20-49f4-9b3e-f497c9475e0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251939-D00B-441A-9BA3-26541CC3A456}">
  <ds:schemaRefs>
    <ds:schemaRef ds:uri="b2c4c810-de20-49f4-9b3e-f497c9475e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84755E43-E26E-4BA0-A270-024460622C10}">
  <ds:schemaRefs>
    <ds:schemaRef ds:uri="b2c4c810-de20-49f4-9b3e-f497c9475e0c"/>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3.xml><?xml version="1.0" encoding="utf-8"?>
<ds:datastoreItem xmlns:ds="http://schemas.openxmlformats.org/officeDocument/2006/customXml" ds:itemID="{6BB472C4-7C9A-40DD-9728-4C68A35950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8440</TotalTime>
  <Words>3526</Words>
  <Application>Microsoft Office PowerPoint</Application>
  <PresentationFormat>Panorámica</PresentationFormat>
  <Paragraphs>124</Paragraphs>
  <Slides>16</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Calibri Light</vt:lpstr>
      <vt:lpstr>inherit</vt:lpstr>
      <vt:lpstr>Tema de Office</vt:lpstr>
      <vt:lpstr>Tecnológico de Estudios Superiores de Jocotitlán </vt:lpstr>
      <vt:lpstr>Índice</vt:lpstr>
      <vt:lpstr>Multi-object tracking with inter-feedback between detection and tracking, Shu Tian et. Al,continuación…</vt:lpstr>
      <vt:lpstr>Image segmentation and proto-objects detection based visual tracking, Yanga, Xin, et. al.</vt:lpstr>
      <vt:lpstr>Peasant strategies for the use and conservation of  native corn in Juchitepec, Estado de México "Estrategias campesinas para el uso y conservación del maíz nativo en Juchitepec, Estado de México"</vt:lpstr>
      <vt:lpstr>Object Tracking and Detecting Based on Adaptive Background Subtraction, Ruolin Zhang y Jian Ding.</vt:lpstr>
      <vt:lpstr>Automatic Traffic Surveillance using Video Tracking, Nemade Bushan 2016.</vt:lpstr>
      <vt:lpstr>A new method for violence detection in surveillance scenes, Zhang Tao et. al 2015.</vt:lpstr>
      <vt:lpstr>Anomaly detection based on spatio-temporal sparse representation and visual attention analysis, Wang Chen et. al. 2015.</vt:lpstr>
      <vt:lpstr>A robust adaptive algorithm of moving object detection for video surveillance, Elham Kermani and Davud Asemani 2014.</vt:lpstr>
      <vt:lpstr>Context-aware local abnormality detection in crowded scene, Zhu et al. (2015).</vt:lpstr>
      <vt:lpstr>Fall Armyworm Damaged Maize Plant Identification using Digital Images</vt:lpstr>
      <vt:lpstr>Artificial intelligence-powered expert system model for identifying fall armyworm infestation in maize (Zea mays L.) (2021) Modelo de sistema experto basado en inteligencia artificial para la identificación de la infestación por gusano cogollero en maíz (Zea mays L.) (2021)</vt:lpstr>
      <vt:lpstr>Continuación…</vt:lpstr>
      <vt:lpstr>Presentación de PowerPoint</vt:lpstr>
      <vt:lpstr>Presentación de PowerPoint</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LEYDI LAURA URBINA BERNAL</cp:lastModifiedBy>
  <cp:revision>146</cp:revision>
  <dcterms:created xsi:type="dcterms:W3CDTF">2017-04-11T21:57:06Z</dcterms:created>
  <dcterms:modified xsi:type="dcterms:W3CDTF">2025-07-28T04:01:49Z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0x01010056003A3A1E99E34C9F216699700DF921</vt:lpwstr>
  </property>
  <property fmtid="{D5CDD505-2E9C-101B-9397-08002B2CF9AE}" pid="3" name="Order">
    <vt:lpwstr>1100.00000000000</vt:lpwstr>
  </property>
  <property fmtid="{D5CDD505-2E9C-101B-9397-08002B2CF9AE}" pid="4" name="xd_Signature">
    <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